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Poppins"/>
      <p:regular r:id="rId42"/>
      <p:bold r:id="rId43"/>
      <p:italic r:id="rId44"/>
      <p:boldItalic r:id="rId45"/>
    </p:embeddedFont>
    <p:embeddedFont>
      <p:font typeface="Lato"/>
      <p:regular r:id="rId46"/>
      <p:bold r:id="rId47"/>
      <p:italic r:id="rId48"/>
      <p:boldItalic r:id="rId49"/>
    </p:embeddedFont>
    <p:embeddedFont>
      <p:font typeface="PT Sans Narrow"/>
      <p:regular r:id="rId50"/>
      <p:bold r:id="rId51"/>
    </p:embeddedFont>
    <p:embeddedFont>
      <p:font typeface="PT Sans"/>
      <p:regular r:id="rId52"/>
      <p:bold r:id="rId53"/>
      <p:italic r:id="rId54"/>
      <p:boldItalic r:id="rId55"/>
    </p:embeddedFont>
    <p:embeddedFont>
      <p:font typeface="Open Sans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Poppins-regular.fntdata"/><Relationship Id="rId41" Type="http://schemas.openxmlformats.org/officeDocument/2006/relationships/slide" Target="slides/slide36.xml"/><Relationship Id="rId44" Type="http://schemas.openxmlformats.org/officeDocument/2006/relationships/font" Target="fonts/Poppins-italic.fntdata"/><Relationship Id="rId43" Type="http://schemas.openxmlformats.org/officeDocument/2006/relationships/font" Target="fonts/Poppins-bold.fntdata"/><Relationship Id="rId46" Type="http://schemas.openxmlformats.org/officeDocument/2006/relationships/font" Target="fonts/Lato-regular.fntdata"/><Relationship Id="rId45" Type="http://schemas.openxmlformats.org/officeDocument/2006/relationships/font" Target="fonts/Poppi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-italic.fntdata"/><Relationship Id="rId47" Type="http://schemas.openxmlformats.org/officeDocument/2006/relationships/font" Target="fonts/Lato-bold.fntdata"/><Relationship Id="rId49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TSansNarrow-bold.fntdata"/><Relationship Id="rId50" Type="http://schemas.openxmlformats.org/officeDocument/2006/relationships/font" Target="fonts/PTSansNarrow-regular.fntdata"/><Relationship Id="rId53" Type="http://schemas.openxmlformats.org/officeDocument/2006/relationships/font" Target="fonts/PTSans-bold.fntdata"/><Relationship Id="rId52" Type="http://schemas.openxmlformats.org/officeDocument/2006/relationships/font" Target="fonts/PTSans-regular.fntdata"/><Relationship Id="rId11" Type="http://schemas.openxmlformats.org/officeDocument/2006/relationships/slide" Target="slides/slide6.xml"/><Relationship Id="rId55" Type="http://schemas.openxmlformats.org/officeDocument/2006/relationships/font" Target="fonts/PTSans-boldItalic.fntdata"/><Relationship Id="rId10" Type="http://schemas.openxmlformats.org/officeDocument/2006/relationships/slide" Target="slides/slide5.xml"/><Relationship Id="rId54" Type="http://schemas.openxmlformats.org/officeDocument/2006/relationships/font" Target="fonts/PTSans-italic.fntdata"/><Relationship Id="rId13" Type="http://schemas.openxmlformats.org/officeDocument/2006/relationships/slide" Target="slides/slide8.xml"/><Relationship Id="rId57" Type="http://schemas.openxmlformats.org/officeDocument/2006/relationships/font" Target="fonts/OpenSans-bold.fntdata"/><Relationship Id="rId12" Type="http://schemas.openxmlformats.org/officeDocument/2006/relationships/slide" Target="slides/slide7.xml"/><Relationship Id="rId56" Type="http://schemas.openxmlformats.org/officeDocument/2006/relationships/font" Target="fonts/OpenSans-regular.fntdata"/><Relationship Id="rId15" Type="http://schemas.openxmlformats.org/officeDocument/2006/relationships/slide" Target="slides/slide10.xml"/><Relationship Id="rId59" Type="http://schemas.openxmlformats.org/officeDocument/2006/relationships/font" Target="fonts/OpenSans-boldItalic.fntdata"/><Relationship Id="rId14" Type="http://schemas.openxmlformats.org/officeDocument/2006/relationships/slide" Target="slides/slide9.xml"/><Relationship Id="rId58" Type="http://schemas.openxmlformats.org/officeDocument/2006/relationships/font" Target="fonts/OpenSa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8d04b1c7f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8d04b1c7f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35e8f0f44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35e8f0f44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58d04b1c7f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58d04b1c7f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58d04b1c7f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58d04b1c7f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58d04b1c7f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358d04b1c7f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35e8f0f4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35e8f0f4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58d04b1c7f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58d04b1c7f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58d04b1c7f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58d04b1c7f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58d04b1c7f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58d04b1c7f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5781645fce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5781645fce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5781645fc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5781645fc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5781645fce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5781645fce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5781645fc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5781645fc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5a2f64016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5a2f64016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5a2f640168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35a2f640168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5c0b70045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35c0b70045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5bd992f5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35bd992f5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5781645fce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35781645fce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5781645fce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5781645fce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5781645fce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35781645fce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5781645fce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35781645fce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8d04b1c7f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8d04b1c7f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35e8f0f44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335e8f0f44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5bc9083f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35bc9083f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58d04b1c7f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358d04b1c7f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35e8f0f44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335e8f0f44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5b35bb3de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35b35bb3de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363e7ced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363e7ced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335e8f0f44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335e8f0f44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58d04b1c7f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58d04b1c7f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58d04b1c7f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58d04b1c7f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58d04b1c7f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58d04b1c7f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58d04b1c7f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58d04b1c7f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8d04b1c7f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8d04b1c7f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58d04b1c7f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58d04b1c7f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hyperlink" Target="http://bit.ly/2TtBDfr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3.png"/><Relationship Id="rId8" Type="http://schemas.openxmlformats.org/officeDocument/2006/relationships/hyperlink" Target="https://bit.ly/3A1uf1Q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972300" y="1482800"/>
            <a:ext cx="7199400" cy="147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972300" y="3239202"/>
            <a:ext cx="7199400" cy="421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-6825" y="1613"/>
            <a:ext cx="9163538" cy="5147081"/>
            <a:chOff x="-21325" y="-6819"/>
            <a:chExt cx="9163538" cy="5147081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2626712" y="4610687"/>
              <a:ext cx="6515501" cy="529575"/>
              <a:chOff x="2626712" y="4610687"/>
              <a:chExt cx="6515501" cy="529575"/>
            </a:xfrm>
          </p:grpSpPr>
          <p:pic>
            <p:nvPicPr>
              <p:cNvPr id="14" name="Google Shape;14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26712" y="4610687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" name="Google Shape;15;p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293388" y="4840980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" name="Google Shape;16;p2"/>
            <p:cNvGrpSpPr/>
            <p:nvPr/>
          </p:nvGrpSpPr>
          <p:grpSpPr>
            <a:xfrm>
              <a:off x="-21325" y="-6819"/>
              <a:ext cx="6523526" cy="536050"/>
              <a:chOff x="-21325" y="-6819"/>
              <a:chExt cx="6523526" cy="536050"/>
            </a:xfrm>
          </p:grpSpPr>
          <p:pic>
            <p:nvPicPr>
              <p:cNvPr id="17" name="Google Shape;17;p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21325" y="-6819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18;p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43800" y="239786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" name="Google Shape;19;p2"/>
          <p:cNvGrpSpPr/>
          <p:nvPr/>
        </p:nvGrpSpPr>
        <p:grpSpPr>
          <a:xfrm>
            <a:off x="-6819" y="-7400"/>
            <a:ext cx="9157637" cy="5158300"/>
            <a:chOff x="0" y="0"/>
            <a:chExt cx="9157637" cy="5158300"/>
          </a:xfrm>
        </p:grpSpPr>
        <p:pic>
          <p:nvPicPr>
            <p:cNvPr id="20" name="Google Shape;20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06088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1"/>
          <p:cNvSpPr txBox="1"/>
          <p:nvPr>
            <p:ph hasCustomPrompt="1" type="title"/>
          </p:nvPr>
        </p:nvSpPr>
        <p:spPr>
          <a:xfrm>
            <a:off x="2476500" y="1872450"/>
            <a:ext cx="4191000" cy="1043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0" name="Google Shape;90;p11"/>
          <p:cNvSpPr txBox="1"/>
          <p:nvPr>
            <p:ph idx="1" type="subTitle"/>
          </p:nvPr>
        </p:nvSpPr>
        <p:spPr>
          <a:xfrm>
            <a:off x="2476500" y="2839950"/>
            <a:ext cx="41910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91" name="Google Shape;9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70784" y="263618"/>
            <a:ext cx="1768000" cy="1350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11"/>
          <p:cNvGrpSpPr/>
          <p:nvPr/>
        </p:nvGrpSpPr>
        <p:grpSpPr>
          <a:xfrm flipH="1">
            <a:off x="0" y="0"/>
            <a:ext cx="9144000" cy="5158300"/>
            <a:chOff x="0" y="0"/>
            <a:chExt cx="9144000" cy="5158300"/>
          </a:xfrm>
        </p:grpSpPr>
        <p:pic>
          <p:nvPicPr>
            <p:cNvPr id="93" name="Google Shape;93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92450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" name="Google Shape;95;p11"/>
          <p:cNvGrpSpPr/>
          <p:nvPr/>
        </p:nvGrpSpPr>
        <p:grpSpPr>
          <a:xfrm flipH="1">
            <a:off x="-5031" y="0"/>
            <a:ext cx="9149031" cy="5153900"/>
            <a:chOff x="0" y="0"/>
            <a:chExt cx="9149031" cy="5153900"/>
          </a:xfrm>
        </p:grpSpPr>
        <p:grpSp>
          <p:nvGrpSpPr>
            <p:cNvPr id="96" name="Google Shape;96;p11"/>
            <p:cNvGrpSpPr/>
            <p:nvPr/>
          </p:nvGrpSpPr>
          <p:grpSpPr>
            <a:xfrm>
              <a:off x="2633530" y="4624325"/>
              <a:ext cx="6515501" cy="529575"/>
              <a:chOff x="2633530" y="4624325"/>
              <a:chExt cx="6515501" cy="529575"/>
            </a:xfrm>
          </p:grpSpPr>
          <p:pic>
            <p:nvPicPr>
              <p:cNvPr id="97" name="Google Shape;97;p1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10800000">
                <a:off x="2633530" y="4624325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" name="Google Shape;98;p1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10800000">
                <a:off x="7300206" y="485461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9" name="Google Shape;99;p11"/>
            <p:cNvGrpSpPr/>
            <p:nvPr/>
          </p:nvGrpSpPr>
          <p:grpSpPr>
            <a:xfrm>
              <a:off x="0" y="0"/>
              <a:ext cx="6523526" cy="536050"/>
              <a:chOff x="0" y="0"/>
              <a:chExt cx="6523526" cy="536050"/>
            </a:xfrm>
          </p:grpSpPr>
          <p:pic>
            <p:nvPicPr>
              <p:cNvPr id="100" name="Google Shape;100;p1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0" y="0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" name="Google Shape;101;p1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65125" y="2466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6" name="Google Shape;106;p13"/>
          <p:cNvSpPr txBox="1"/>
          <p:nvPr>
            <p:ph hasCustomPrompt="1" idx="2" type="title"/>
          </p:nvPr>
        </p:nvSpPr>
        <p:spPr>
          <a:xfrm>
            <a:off x="3759205" y="1699096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/>
          <p:nvPr>
            <p:ph hasCustomPrompt="1" idx="3" type="title"/>
          </p:nvPr>
        </p:nvSpPr>
        <p:spPr>
          <a:xfrm>
            <a:off x="4690005" y="1699096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/>
          <p:nvPr>
            <p:ph hasCustomPrompt="1" idx="4" type="title"/>
          </p:nvPr>
        </p:nvSpPr>
        <p:spPr>
          <a:xfrm>
            <a:off x="3759193" y="2781754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/>
          <p:nvPr>
            <p:ph hasCustomPrompt="1" idx="5" type="title"/>
          </p:nvPr>
        </p:nvSpPr>
        <p:spPr>
          <a:xfrm>
            <a:off x="4689993" y="2781754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/>
          <p:nvPr>
            <p:ph hasCustomPrompt="1" idx="6" type="title"/>
          </p:nvPr>
        </p:nvSpPr>
        <p:spPr>
          <a:xfrm>
            <a:off x="3759207" y="3864413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/>
          <p:nvPr>
            <p:ph hasCustomPrompt="1" idx="7" type="title"/>
          </p:nvPr>
        </p:nvSpPr>
        <p:spPr>
          <a:xfrm>
            <a:off x="4690007" y="3864413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/>
          <p:nvPr>
            <p:ph idx="1" type="subTitle"/>
          </p:nvPr>
        </p:nvSpPr>
        <p:spPr>
          <a:xfrm>
            <a:off x="1280600" y="1699100"/>
            <a:ext cx="2288100" cy="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13" name="Google Shape;113;p13"/>
          <p:cNvSpPr txBox="1"/>
          <p:nvPr>
            <p:ph idx="8" type="subTitle"/>
          </p:nvPr>
        </p:nvSpPr>
        <p:spPr>
          <a:xfrm>
            <a:off x="1280600" y="2781762"/>
            <a:ext cx="2288100" cy="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14" name="Google Shape;114;p13"/>
          <p:cNvSpPr txBox="1"/>
          <p:nvPr>
            <p:ph idx="9" type="subTitle"/>
          </p:nvPr>
        </p:nvSpPr>
        <p:spPr>
          <a:xfrm>
            <a:off x="1280600" y="3864423"/>
            <a:ext cx="2288100" cy="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15" name="Google Shape;115;p13"/>
          <p:cNvSpPr txBox="1"/>
          <p:nvPr>
            <p:ph idx="13" type="subTitle"/>
          </p:nvPr>
        </p:nvSpPr>
        <p:spPr>
          <a:xfrm>
            <a:off x="5575300" y="1699096"/>
            <a:ext cx="2288100" cy="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16" name="Google Shape;116;p13"/>
          <p:cNvSpPr txBox="1"/>
          <p:nvPr>
            <p:ph idx="14" type="subTitle"/>
          </p:nvPr>
        </p:nvSpPr>
        <p:spPr>
          <a:xfrm>
            <a:off x="5575300" y="2781754"/>
            <a:ext cx="2288100" cy="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17" name="Google Shape;117;p13"/>
          <p:cNvSpPr txBox="1"/>
          <p:nvPr>
            <p:ph idx="15" type="subTitle"/>
          </p:nvPr>
        </p:nvSpPr>
        <p:spPr>
          <a:xfrm>
            <a:off x="5575300" y="3864413"/>
            <a:ext cx="2288100" cy="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grpSp>
        <p:nvGrpSpPr>
          <p:cNvPr id="118" name="Google Shape;118;p13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119" name="Google Shape;119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" name="Google Shape;121;p13"/>
          <p:cNvGrpSpPr/>
          <p:nvPr/>
        </p:nvGrpSpPr>
        <p:grpSpPr>
          <a:xfrm flipH="1">
            <a:off x="0" y="0"/>
            <a:ext cx="9144000" cy="5143512"/>
            <a:chOff x="0" y="0"/>
            <a:chExt cx="9144000" cy="5143512"/>
          </a:xfrm>
        </p:grpSpPr>
        <p:pic>
          <p:nvPicPr>
            <p:cNvPr id="122" name="Google Shape;122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4"/>
          <p:cNvSpPr txBox="1"/>
          <p:nvPr>
            <p:ph type="title"/>
          </p:nvPr>
        </p:nvSpPr>
        <p:spPr>
          <a:xfrm>
            <a:off x="3835425" y="801507"/>
            <a:ext cx="4089300" cy="105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7" name="Google Shape;127;p14"/>
          <p:cNvSpPr txBox="1"/>
          <p:nvPr>
            <p:ph idx="1" type="subTitle"/>
          </p:nvPr>
        </p:nvSpPr>
        <p:spPr>
          <a:xfrm>
            <a:off x="3835425" y="1898175"/>
            <a:ext cx="4089300" cy="21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/>
        </p:txBody>
      </p:sp>
      <p:pic>
        <p:nvPicPr>
          <p:cNvPr id="128" name="Google Shape;128;p14"/>
          <p:cNvPicPr preferRelativeResize="0"/>
          <p:nvPr/>
        </p:nvPicPr>
        <p:blipFill rotWithShape="1">
          <a:blip r:embed="rId3">
            <a:alphaModFix/>
          </a:blip>
          <a:srcRect b="22420" l="0" r="0" t="0"/>
          <a:stretch/>
        </p:blipFill>
        <p:spPr>
          <a:xfrm rot="5400000">
            <a:off x="-257665" y="461283"/>
            <a:ext cx="1768000" cy="10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890675" y="0"/>
            <a:ext cx="1251550" cy="125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" name="Google Shape;130;p14"/>
          <p:cNvGrpSpPr/>
          <p:nvPr/>
        </p:nvGrpSpPr>
        <p:grpSpPr>
          <a:xfrm>
            <a:off x="3881699" y="4752250"/>
            <a:ext cx="5260526" cy="388025"/>
            <a:chOff x="3881699" y="4752250"/>
            <a:chExt cx="5260526" cy="388025"/>
          </a:xfrm>
        </p:grpSpPr>
        <p:pic>
          <p:nvPicPr>
            <p:cNvPr id="131" name="Google Shape;131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881699" y="4752250"/>
              <a:ext cx="5260526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ONE_COLUMN_TEXT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5"/>
          <p:cNvSpPr txBox="1"/>
          <p:nvPr>
            <p:ph type="title"/>
          </p:nvPr>
        </p:nvSpPr>
        <p:spPr>
          <a:xfrm>
            <a:off x="713225" y="987538"/>
            <a:ext cx="4294800" cy="10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6" name="Google Shape;136;p15"/>
          <p:cNvSpPr txBox="1"/>
          <p:nvPr>
            <p:ph idx="1" type="subTitle"/>
          </p:nvPr>
        </p:nvSpPr>
        <p:spPr>
          <a:xfrm>
            <a:off x="713225" y="2109663"/>
            <a:ext cx="4294800" cy="25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137" name="Google Shape;137;p15"/>
          <p:cNvSpPr/>
          <p:nvPr>
            <p:ph idx="2" type="pic"/>
          </p:nvPr>
        </p:nvSpPr>
        <p:spPr>
          <a:xfrm>
            <a:off x="5643775" y="539500"/>
            <a:ext cx="2787000" cy="40644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pic>
        <p:nvPicPr>
          <p:cNvPr id="138" name="Google Shape;13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-25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5"/>
          <p:cNvPicPr preferRelativeResize="0"/>
          <p:nvPr/>
        </p:nvPicPr>
        <p:blipFill rotWithShape="1">
          <a:blip r:embed="rId4">
            <a:alphaModFix/>
          </a:blip>
          <a:srcRect b="129" l="0" r="0" t="129"/>
          <a:stretch/>
        </p:blipFill>
        <p:spPr>
          <a:xfrm rot="-5400000">
            <a:off x="7509601" y="3503753"/>
            <a:ext cx="1716695" cy="13079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p15"/>
          <p:cNvGrpSpPr/>
          <p:nvPr/>
        </p:nvGrpSpPr>
        <p:grpSpPr>
          <a:xfrm>
            <a:off x="0" y="0"/>
            <a:ext cx="5837899" cy="536050"/>
            <a:chOff x="0" y="0"/>
            <a:chExt cx="5837899" cy="536050"/>
          </a:xfrm>
        </p:grpSpPr>
        <p:pic>
          <p:nvPicPr>
            <p:cNvPr id="141" name="Google Shape;141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0"/>
              <a:ext cx="5837899" cy="53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5125" y="2466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3" name="Google Shape;143;p15"/>
          <p:cNvSpPr txBox="1"/>
          <p:nvPr>
            <p:ph idx="3" type="subTitle"/>
          </p:nvPr>
        </p:nvSpPr>
        <p:spPr>
          <a:xfrm>
            <a:off x="713225" y="2109675"/>
            <a:ext cx="4294800" cy="25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6"/>
          <p:cNvSpPr txBox="1"/>
          <p:nvPr>
            <p:ph type="title"/>
          </p:nvPr>
        </p:nvSpPr>
        <p:spPr>
          <a:xfrm>
            <a:off x="6001375" y="539500"/>
            <a:ext cx="2429400" cy="10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7" name="Google Shape;147;p16"/>
          <p:cNvSpPr txBox="1"/>
          <p:nvPr>
            <p:ph idx="1" type="subTitle"/>
          </p:nvPr>
        </p:nvSpPr>
        <p:spPr>
          <a:xfrm>
            <a:off x="6001375" y="1515400"/>
            <a:ext cx="2429400" cy="1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8" name="Google Shape;148;p16"/>
          <p:cNvSpPr/>
          <p:nvPr>
            <p:ph idx="2" type="pic"/>
          </p:nvPr>
        </p:nvSpPr>
        <p:spPr>
          <a:xfrm>
            <a:off x="713225" y="539500"/>
            <a:ext cx="2801100" cy="40647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49" name="Google Shape;149;p16"/>
          <p:cNvSpPr/>
          <p:nvPr>
            <p:ph idx="3" type="pic"/>
          </p:nvPr>
        </p:nvSpPr>
        <p:spPr>
          <a:xfrm>
            <a:off x="3595575" y="539500"/>
            <a:ext cx="2191200" cy="23283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50" name="Google Shape;150;p16"/>
          <p:cNvSpPr/>
          <p:nvPr>
            <p:ph idx="4" type="pic"/>
          </p:nvPr>
        </p:nvSpPr>
        <p:spPr>
          <a:xfrm>
            <a:off x="3595575" y="2953775"/>
            <a:ext cx="4835100" cy="16503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pic>
        <p:nvPicPr>
          <p:cNvPr id="151" name="Google Shape;151;p16"/>
          <p:cNvPicPr preferRelativeResize="0"/>
          <p:nvPr/>
        </p:nvPicPr>
        <p:blipFill rotWithShape="1">
          <a:blip r:embed="rId3">
            <a:alphaModFix/>
          </a:blip>
          <a:srcRect b="129" l="73637" r="0" t="129"/>
          <a:stretch/>
        </p:blipFill>
        <p:spPr>
          <a:xfrm>
            <a:off x="10239" y="3372450"/>
            <a:ext cx="452574" cy="1307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" name="Google Shape;152;p16"/>
          <p:cNvGrpSpPr/>
          <p:nvPr/>
        </p:nvGrpSpPr>
        <p:grpSpPr>
          <a:xfrm>
            <a:off x="-1" y="2100"/>
            <a:ext cx="9144001" cy="5141388"/>
            <a:chOff x="-1" y="2100"/>
            <a:chExt cx="9144001" cy="5141388"/>
          </a:xfrm>
        </p:grpSpPr>
        <p:pic>
          <p:nvPicPr>
            <p:cNvPr id="153" name="Google Shape;153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5400000">
              <a:off x="8171225" y="210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5400000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5" name="Google Shape;155;p16"/>
          <p:cNvGrpSpPr/>
          <p:nvPr/>
        </p:nvGrpSpPr>
        <p:grpSpPr>
          <a:xfrm>
            <a:off x="5356527" y="4752250"/>
            <a:ext cx="3785698" cy="388025"/>
            <a:chOff x="5356527" y="4752250"/>
            <a:chExt cx="3785698" cy="388025"/>
          </a:xfrm>
        </p:grpSpPr>
        <p:pic>
          <p:nvPicPr>
            <p:cNvPr id="156" name="Google Shape;156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5356527" y="4752250"/>
              <a:ext cx="3785698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BODY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7"/>
          <p:cNvSpPr txBox="1"/>
          <p:nvPr>
            <p:ph type="title"/>
          </p:nvPr>
        </p:nvSpPr>
        <p:spPr>
          <a:xfrm>
            <a:off x="720000" y="640080"/>
            <a:ext cx="3234900" cy="11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1" name="Google Shape;161;p17"/>
          <p:cNvSpPr txBox="1"/>
          <p:nvPr>
            <p:ph idx="1" type="body"/>
          </p:nvPr>
        </p:nvSpPr>
        <p:spPr>
          <a:xfrm>
            <a:off x="720000" y="2101875"/>
            <a:ext cx="3234900" cy="12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65" name="Google Shape;165;p18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166" name="Google Shape;166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8" name="Google Shape;168;p18"/>
          <p:cNvGrpSpPr/>
          <p:nvPr/>
        </p:nvGrpSpPr>
        <p:grpSpPr>
          <a:xfrm flipH="1">
            <a:off x="0" y="0"/>
            <a:ext cx="9144000" cy="5143512"/>
            <a:chOff x="0" y="0"/>
            <a:chExt cx="9144000" cy="5143512"/>
          </a:xfrm>
        </p:grpSpPr>
        <p:pic>
          <p:nvPicPr>
            <p:cNvPr id="169" name="Google Shape;169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1" name="Google Shape;171;p18"/>
          <p:cNvSpPr txBox="1"/>
          <p:nvPr>
            <p:ph idx="1" type="body"/>
          </p:nvPr>
        </p:nvSpPr>
        <p:spPr>
          <a:xfrm>
            <a:off x="2145600" y="2101875"/>
            <a:ext cx="4852800" cy="17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72" name="Google Shape;172;p18"/>
          <p:cNvSpPr txBox="1"/>
          <p:nvPr>
            <p:ph idx="2" type="subTitle"/>
          </p:nvPr>
        </p:nvSpPr>
        <p:spPr>
          <a:xfrm>
            <a:off x="2145600" y="2101150"/>
            <a:ext cx="4852800" cy="17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9"/>
          <p:cNvSpPr txBox="1"/>
          <p:nvPr>
            <p:ph type="title"/>
          </p:nvPr>
        </p:nvSpPr>
        <p:spPr>
          <a:xfrm>
            <a:off x="720000" y="53849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6" name="Google Shape;176;p19"/>
          <p:cNvSpPr txBox="1"/>
          <p:nvPr>
            <p:ph idx="1" type="subTitle"/>
          </p:nvPr>
        </p:nvSpPr>
        <p:spPr>
          <a:xfrm>
            <a:off x="709750" y="2636600"/>
            <a:ext cx="2225700" cy="19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7" name="Google Shape;177;p19"/>
          <p:cNvSpPr txBox="1"/>
          <p:nvPr>
            <p:ph idx="2" type="subTitle"/>
          </p:nvPr>
        </p:nvSpPr>
        <p:spPr>
          <a:xfrm>
            <a:off x="3457413" y="2636600"/>
            <a:ext cx="2225700" cy="19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8" name="Google Shape;178;p19"/>
          <p:cNvSpPr txBox="1"/>
          <p:nvPr>
            <p:ph idx="3" type="subTitle"/>
          </p:nvPr>
        </p:nvSpPr>
        <p:spPr>
          <a:xfrm>
            <a:off x="6205076" y="2636600"/>
            <a:ext cx="2225700" cy="19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9" name="Google Shape;179;p19"/>
          <p:cNvSpPr txBox="1"/>
          <p:nvPr>
            <p:ph idx="4" type="subTitle"/>
          </p:nvPr>
        </p:nvSpPr>
        <p:spPr>
          <a:xfrm>
            <a:off x="709758" y="2073291"/>
            <a:ext cx="22257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80" name="Google Shape;180;p19"/>
          <p:cNvSpPr txBox="1"/>
          <p:nvPr>
            <p:ph idx="5" type="subTitle"/>
          </p:nvPr>
        </p:nvSpPr>
        <p:spPr>
          <a:xfrm>
            <a:off x="3459159" y="2073291"/>
            <a:ext cx="22257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81" name="Google Shape;181;p19"/>
          <p:cNvSpPr txBox="1"/>
          <p:nvPr>
            <p:ph idx="6" type="subTitle"/>
          </p:nvPr>
        </p:nvSpPr>
        <p:spPr>
          <a:xfrm>
            <a:off x="6205085" y="2073291"/>
            <a:ext cx="22257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pic>
        <p:nvPicPr>
          <p:cNvPr id="182" name="Google Shape;18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171200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" name="Google Shape;183;p19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184" name="Google Shape;184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9" name="Google Shape;189;p20"/>
          <p:cNvSpPr txBox="1"/>
          <p:nvPr>
            <p:ph idx="1" type="subTitle"/>
          </p:nvPr>
        </p:nvSpPr>
        <p:spPr>
          <a:xfrm>
            <a:off x="720000" y="1679350"/>
            <a:ext cx="35496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0" name="Google Shape;190;p20"/>
          <p:cNvSpPr txBox="1"/>
          <p:nvPr>
            <p:ph idx="2" type="subTitle"/>
          </p:nvPr>
        </p:nvSpPr>
        <p:spPr>
          <a:xfrm>
            <a:off x="4881166" y="1679350"/>
            <a:ext cx="35496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1" name="Google Shape;191;p20"/>
          <p:cNvSpPr txBox="1"/>
          <p:nvPr>
            <p:ph idx="3" type="subTitle"/>
          </p:nvPr>
        </p:nvSpPr>
        <p:spPr>
          <a:xfrm>
            <a:off x="720000" y="3396200"/>
            <a:ext cx="35496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2" name="Google Shape;192;p20"/>
          <p:cNvSpPr txBox="1"/>
          <p:nvPr>
            <p:ph idx="4" type="subTitle"/>
          </p:nvPr>
        </p:nvSpPr>
        <p:spPr>
          <a:xfrm>
            <a:off x="4881166" y="3396200"/>
            <a:ext cx="35496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3" name="Google Shape;193;p20"/>
          <p:cNvSpPr txBox="1"/>
          <p:nvPr>
            <p:ph idx="5" type="subTitle"/>
          </p:nvPr>
        </p:nvSpPr>
        <p:spPr>
          <a:xfrm>
            <a:off x="720000" y="1429886"/>
            <a:ext cx="3549600" cy="37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94" name="Google Shape;194;p20"/>
          <p:cNvSpPr txBox="1"/>
          <p:nvPr>
            <p:ph idx="6" type="subTitle"/>
          </p:nvPr>
        </p:nvSpPr>
        <p:spPr>
          <a:xfrm>
            <a:off x="720000" y="3146911"/>
            <a:ext cx="3549600" cy="37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95" name="Google Shape;195;p20"/>
          <p:cNvSpPr txBox="1"/>
          <p:nvPr>
            <p:ph idx="7" type="subTitle"/>
          </p:nvPr>
        </p:nvSpPr>
        <p:spPr>
          <a:xfrm>
            <a:off x="4881127" y="1429886"/>
            <a:ext cx="3549600" cy="37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96" name="Google Shape;196;p20"/>
          <p:cNvSpPr txBox="1"/>
          <p:nvPr>
            <p:ph idx="8" type="subTitle"/>
          </p:nvPr>
        </p:nvSpPr>
        <p:spPr>
          <a:xfrm>
            <a:off x="4881130" y="3146911"/>
            <a:ext cx="3549600" cy="37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grpSp>
        <p:nvGrpSpPr>
          <p:cNvPr id="197" name="Google Shape;197;p20"/>
          <p:cNvGrpSpPr/>
          <p:nvPr/>
        </p:nvGrpSpPr>
        <p:grpSpPr>
          <a:xfrm>
            <a:off x="-1" y="-4719"/>
            <a:ext cx="9144001" cy="5148207"/>
            <a:chOff x="-1" y="-4719"/>
            <a:chExt cx="9144001" cy="5148207"/>
          </a:xfrm>
        </p:grpSpPr>
        <p:pic>
          <p:nvPicPr>
            <p:cNvPr id="198" name="Google Shape;198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5400000">
              <a:off x="8171225" y="-4719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5400000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0" name="Google Shape;200;p20"/>
          <p:cNvGrpSpPr/>
          <p:nvPr/>
        </p:nvGrpSpPr>
        <p:grpSpPr>
          <a:xfrm rot="10800000">
            <a:off x="0" y="-4719"/>
            <a:ext cx="4881173" cy="365700"/>
            <a:chOff x="4261050" y="4610675"/>
            <a:chExt cx="4881173" cy="365700"/>
          </a:xfrm>
        </p:grpSpPr>
        <p:pic>
          <p:nvPicPr>
            <p:cNvPr id="201" name="Google Shape;201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4261050" y="4610675"/>
              <a:ext cx="4881173" cy="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75903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1225" y="0"/>
            <a:ext cx="972775" cy="972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oogle Shape;25;p3"/>
          <p:cNvGrpSpPr/>
          <p:nvPr/>
        </p:nvGrpSpPr>
        <p:grpSpPr>
          <a:xfrm>
            <a:off x="4303195" y="4617494"/>
            <a:ext cx="4845850" cy="529600"/>
            <a:chOff x="4296376" y="4610675"/>
            <a:chExt cx="4845850" cy="529600"/>
          </a:xfrm>
        </p:grpSpPr>
        <p:pic>
          <p:nvPicPr>
            <p:cNvPr id="26" name="Google Shape;26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4296376" y="4610675"/>
              <a:ext cx="4845850" cy="52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" name="Google Shape;28;p3"/>
          <p:cNvSpPr txBox="1"/>
          <p:nvPr>
            <p:ph type="title"/>
          </p:nvPr>
        </p:nvSpPr>
        <p:spPr>
          <a:xfrm>
            <a:off x="4047175" y="2409650"/>
            <a:ext cx="4383600" cy="13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" name="Google Shape;29;p3"/>
          <p:cNvSpPr txBox="1"/>
          <p:nvPr>
            <p:ph hasCustomPrompt="1" idx="2" type="title"/>
          </p:nvPr>
        </p:nvSpPr>
        <p:spPr>
          <a:xfrm>
            <a:off x="5690275" y="1037350"/>
            <a:ext cx="1097400" cy="1097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/>
          <p:nvPr>
            <p:ph idx="3" type="pic"/>
          </p:nvPr>
        </p:nvSpPr>
        <p:spPr>
          <a:xfrm>
            <a:off x="713225" y="539500"/>
            <a:ext cx="2760600" cy="40644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6" name="Google Shape;206;p21"/>
          <p:cNvSpPr txBox="1"/>
          <p:nvPr>
            <p:ph idx="1" type="subTitle"/>
          </p:nvPr>
        </p:nvSpPr>
        <p:spPr>
          <a:xfrm>
            <a:off x="720075" y="1682496"/>
            <a:ext cx="23631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7" name="Google Shape;207;p21"/>
          <p:cNvSpPr txBox="1"/>
          <p:nvPr>
            <p:ph idx="2" type="subTitle"/>
          </p:nvPr>
        </p:nvSpPr>
        <p:spPr>
          <a:xfrm>
            <a:off x="3393880" y="1682496"/>
            <a:ext cx="23631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8" name="Google Shape;208;p21"/>
          <p:cNvSpPr txBox="1"/>
          <p:nvPr>
            <p:ph idx="3" type="subTitle"/>
          </p:nvPr>
        </p:nvSpPr>
        <p:spPr>
          <a:xfrm>
            <a:off x="720075" y="3398557"/>
            <a:ext cx="23631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9" name="Google Shape;209;p21"/>
          <p:cNvSpPr txBox="1"/>
          <p:nvPr>
            <p:ph idx="4" type="subTitle"/>
          </p:nvPr>
        </p:nvSpPr>
        <p:spPr>
          <a:xfrm>
            <a:off x="3393880" y="3398557"/>
            <a:ext cx="23631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0" name="Google Shape;210;p21"/>
          <p:cNvSpPr txBox="1"/>
          <p:nvPr>
            <p:ph idx="5" type="subTitle"/>
          </p:nvPr>
        </p:nvSpPr>
        <p:spPr>
          <a:xfrm>
            <a:off x="6067686" y="1682496"/>
            <a:ext cx="23631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1" name="Google Shape;211;p21"/>
          <p:cNvSpPr txBox="1"/>
          <p:nvPr>
            <p:ph idx="6" type="subTitle"/>
          </p:nvPr>
        </p:nvSpPr>
        <p:spPr>
          <a:xfrm>
            <a:off x="6067686" y="3398557"/>
            <a:ext cx="23631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2" name="Google Shape;212;p21"/>
          <p:cNvSpPr txBox="1"/>
          <p:nvPr>
            <p:ph idx="7" type="subTitle"/>
          </p:nvPr>
        </p:nvSpPr>
        <p:spPr>
          <a:xfrm>
            <a:off x="720075" y="1426464"/>
            <a:ext cx="2363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213" name="Google Shape;213;p21"/>
          <p:cNvSpPr txBox="1"/>
          <p:nvPr>
            <p:ph idx="8" type="subTitle"/>
          </p:nvPr>
        </p:nvSpPr>
        <p:spPr>
          <a:xfrm>
            <a:off x="3395380" y="1426464"/>
            <a:ext cx="2360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214" name="Google Shape;214;p21"/>
          <p:cNvSpPr txBox="1"/>
          <p:nvPr>
            <p:ph idx="9" type="subTitle"/>
          </p:nvPr>
        </p:nvSpPr>
        <p:spPr>
          <a:xfrm>
            <a:off x="6067686" y="1426464"/>
            <a:ext cx="2360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215" name="Google Shape;215;p21"/>
          <p:cNvSpPr txBox="1"/>
          <p:nvPr>
            <p:ph idx="13" type="subTitle"/>
          </p:nvPr>
        </p:nvSpPr>
        <p:spPr>
          <a:xfrm>
            <a:off x="720075" y="3145536"/>
            <a:ext cx="2363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216" name="Google Shape;216;p21"/>
          <p:cNvSpPr txBox="1"/>
          <p:nvPr>
            <p:ph idx="14" type="subTitle"/>
          </p:nvPr>
        </p:nvSpPr>
        <p:spPr>
          <a:xfrm>
            <a:off x="3393880" y="3145541"/>
            <a:ext cx="2360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217" name="Google Shape;217;p21"/>
          <p:cNvSpPr txBox="1"/>
          <p:nvPr>
            <p:ph idx="15" type="subTitle"/>
          </p:nvPr>
        </p:nvSpPr>
        <p:spPr>
          <a:xfrm>
            <a:off x="6067686" y="3145541"/>
            <a:ext cx="2360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pic>
        <p:nvPicPr>
          <p:cNvPr id="218" name="Google Shape;218;p21"/>
          <p:cNvPicPr preferRelativeResize="0"/>
          <p:nvPr/>
        </p:nvPicPr>
        <p:blipFill rotWithShape="1">
          <a:blip r:embed="rId3">
            <a:alphaModFix/>
          </a:blip>
          <a:srcRect b="22414" l="68148" r="0" t="0"/>
          <a:stretch/>
        </p:blipFill>
        <p:spPr>
          <a:xfrm rot="10800000">
            <a:off x="8580849" y="64376"/>
            <a:ext cx="563126" cy="104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8171225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2"/>
          <p:cNvSpPr txBox="1"/>
          <p:nvPr>
            <p:ph hasCustomPrompt="1" type="title"/>
          </p:nvPr>
        </p:nvSpPr>
        <p:spPr>
          <a:xfrm>
            <a:off x="3099888" y="2045129"/>
            <a:ext cx="29442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3" name="Google Shape;223;p22"/>
          <p:cNvSpPr txBox="1"/>
          <p:nvPr>
            <p:ph idx="1" type="subTitle"/>
          </p:nvPr>
        </p:nvSpPr>
        <p:spPr>
          <a:xfrm>
            <a:off x="3099898" y="2737825"/>
            <a:ext cx="2944200" cy="3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24" name="Google Shape;224;p22"/>
          <p:cNvSpPr txBox="1"/>
          <p:nvPr>
            <p:ph hasCustomPrompt="1" idx="2" type="title"/>
          </p:nvPr>
        </p:nvSpPr>
        <p:spPr>
          <a:xfrm>
            <a:off x="3099904" y="669938"/>
            <a:ext cx="29442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5" name="Google Shape;225;p22"/>
          <p:cNvSpPr txBox="1"/>
          <p:nvPr>
            <p:ph idx="3" type="subTitle"/>
          </p:nvPr>
        </p:nvSpPr>
        <p:spPr>
          <a:xfrm>
            <a:off x="3099904" y="1362646"/>
            <a:ext cx="2944200" cy="3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26" name="Google Shape;226;p22"/>
          <p:cNvSpPr txBox="1"/>
          <p:nvPr>
            <p:ph hasCustomPrompt="1" idx="4" type="title"/>
          </p:nvPr>
        </p:nvSpPr>
        <p:spPr>
          <a:xfrm>
            <a:off x="3099896" y="3420317"/>
            <a:ext cx="29442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7" name="Google Shape;227;p22"/>
          <p:cNvSpPr txBox="1"/>
          <p:nvPr>
            <p:ph idx="5" type="subTitle"/>
          </p:nvPr>
        </p:nvSpPr>
        <p:spPr>
          <a:xfrm>
            <a:off x="3099906" y="4113013"/>
            <a:ext cx="2944200" cy="3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228" name="Google Shape;228;p22"/>
          <p:cNvGrpSpPr/>
          <p:nvPr/>
        </p:nvGrpSpPr>
        <p:grpSpPr>
          <a:xfrm>
            <a:off x="0" y="0"/>
            <a:ext cx="9149044" cy="5153909"/>
            <a:chOff x="0" y="0"/>
            <a:chExt cx="9149044" cy="5153909"/>
          </a:xfrm>
        </p:grpSpPr>
        <p:grpSp>
          <p:nvGrpSpPr>
            <p:cNvPr id="229" name="Google Shape;229;p22"/>
            <p:cNvGrpSpPr/>
            <p:nvPr/>
          </p:nvGrpSpPr>
          <p:grpSpPr>
            <a:xfrm>
              <a:off x="2633519" y="4796608"/>
              <a:ext cx="6515525" cy="357300"/>
              <a:chOff x="2633519" y="4796608"/>
              <a:chExt cx="6515525" cy="357300"/>
            </a:xfrm>
          </p:grpSpPr>
          <p:pic>
            <p:nvPicPr>
              <p:cNvPr id="230" name="Google Shape;230;p2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33519" y="4796608"/>
                <a:ext cx="6515525" cy="357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1" name="Google Shape;231;p2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293388" y="494076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32" name="Google Shape;232;p22"/>
            <p:cNvGrpSpPr/>
            <p:nvPr/>
          </p:nvGrpSpPr>
          <p:grpSpPr>
            <a:xfrm>
              <a:off x="0" y="0"/>
              <a:ext cx="6523526" cy="359400"/>
              <a:chOff x="0" y="0"/>
              <a:chExt cx="6523526" cy="359400"/>
            </a:xfrm>
          </p:grpSpPr>
          <p:pic>
            <p:nvPicPr>
              <p:cNvPr id="233" name="Google Shape;233;p2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0" y="0"/>
                <a:ext cx="6523526" cy="35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4" name="Google Shape;234;p2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65125" y="1452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35" name="Google Shape;235;p22"/>
          <p:cNvPicPr preferRelativeResize="0"/>
          <p:nvPr/>
        </p:nvPicPr>
        <p:blipFill rotWithShape="1">
          <a:blip r:embed="rId6">
            <a:alphaModFix/>
          </a:blip>
          <a:srcRect b="129" l="0" r="0" t="129"/>
          <a:stretch/>
        </p:blipFill>
        <p:spPr>
          <a:xfrm rot="5400000">
            <a:off x="-128174" y="3562553"/>
            <a:ext cx="1716695" cy="1307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39" name="Google Shape;239;p23"/>
          <p:cNvGrpSpPr/>
          <p:nvPr/>
        </p:nvGrpSpPr>
        <p:grpSpPr>
          <a:xfrm>
            <a:off x="0" y="0"/>
            <a:ext cx="6523526" cy="369900"/>
            <a:chOff x="0" y="0"/>
            <a:chExt cx="6523526" cy="369900"/>
          </a:xfrm>
        </p:grpSpPr>
        <p:pic>
          <p:nvPicPr>
            <p:cNvPr id="240" name="Google Shape;240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2" name="Google Shape;242;p23"/>
          <p:cNvGrpSpPr/>
          <p:nvPr/>
        </p:nvGrpSpPr>
        <p:grpSpPr>
          <a:xfrm>
            <a:off x="0" y="0"/>
            <a:ext cx="9144000" cy="5143512"/>
            <a:chOff x="0" y="0"/>
            <a:chExt cx="9144000" cy="5143512"/>
          </a:xfrm>
        </p:grpSpPr>
        <p:pic>
          <p:nvPicPr>
            <p:cNvPr id="243" name="Google Shape;243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248" name="Google Shape;248;p24"/>
          <p:cNvPicPr preferRelativeResize="0"/>
          <p:nvPr/>
        </p:nvPicPr>
        <p:blipFill rotWithShape="1">
          <a:blip r:embed="rId3">
            <a:alphaModFix/>
          </a:blip>
          <a:srcRect b="34262" l="14813" r="0" t="0"/>
          <a:stretch/>
        </p:blipFill>
        <p:spPr>
          <a:xfrm rot="10800000">
            <a:off x="7654149" y="-40526"/>
            <a:ext cx="1506076" cy="8878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9" name="Google Shape;249;p24"/>
          <p:cNvGrpSpPr/>
          <p:nvPr/>
        </p:nvGrpSpPr>
        <p:grpSpPr>
          <a:xfrm flipH="1">
            <a:off x="0" y="0"/>
            <a:ext cx="9144000" cy="5143512"/>
            <a:chOff x="0" y="0"/>
            <a:chExt cx="9144000" cy="5143512"/>
          </a:xfrm>
        </p:grpSpPr>
        <p:pic>
          <p:nvPicPr>
            <p:cNvPr id="250" name="Google Shape;250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55" name="Google Shape;255;p25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256" name="Google Shape;256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8" name="Google Shape;258;p25"/>
          <p:cNvPicPr preferRelativeResize="0"/>
          <p:nvPr/>
        </p:nvPicPr>
        <p:blipFill rotWithShape="1">
          <a:blip r:embed="rId5">
            <a:alphaModFix/>
          </a:blip>
          <a:srcRect b="41941" l="0" r="56111" t="0"/>
          <a:stretch/>
        </p:blipFill>
        <p:spPr>
          <a:xfrm rot="-5400000">
            <a:off x="8325038" y="4266787"/>
            <a:ext cx="775950" cy="7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-5400000">
            <a:off x="0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263" name="Google Shape;263;p26"/>
          <p:cNvPicPr preferRelativeResize="0"/>
          <p:nvPr/>
        </p:nvPicPr>
        <p:blipFill rotWithShape="1">
          <a:blip r:embed="rId3">
            <a:alphaModFix/>
          </a:blip>
          <a:srcRect b="35496" l="0" r="0" t="128"/>
          <a:stretch/>
        </p:blipFill>
        <p:spPr>
          <a:xfrm>
            <a:off x="6296175" y="4293872"/>
            <a:ext cx="1716701" cy="844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Google Shape;264;p26"/>
          <p:cNvGrpSpPr/>
          <p:nvPr/>
        </p:nvGrpSpPr>
        <p:grpSpPr>
          <a:xfrm>
            <a:off x="0" y="0"/>
            <a:ext cx="3789523" cy="359400"/>
            <a:chOff x="0" y="0"/>
            <a:chExt cx="3789523" cy="359400"/>
          </a:xfrm>
        </p:grpSpPr>
        <p:pic>
          <p:nvPicPr>
            <p:cNvPr id="265" name="Google Shape;265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3789523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125" y="1452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7" name="Google Shape;26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10800000">
            <a:off x="8171225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5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71" name="Google Shape;271;p27"/>
          <p:cNvGrpSpPr/>
          <p:nvPr/>
        </p:nvGrpSpPr>
        <p:grpSpPr>
          <a:xfrm flipH="1" rot="10800000">
            <a:off x="5131123" y="0"/>
            <a:ext cx="4012877" cy="359400"/>
            <a:chOff x="5129348" y="4780863"/>
            <a:chExt cx="4012877" cy="359400"/>
          </a:xfrm>
        </p:grpSpPr>
        <p:pic>
          <p:nvPicPr>
            <p:cNvPr id="272" name="Google Shape;272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5129348" y="4780863"/>
              <a:ext cx="4012877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4" name="Google Shape;27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25" y="0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6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78" name="Google Shape;278;p28"/>
          <p:cNvGrpSpPr/>
          <p:nvPr/>
        </p:nvGrpSpPr>
        <p:grpSpPr>
          <a:xfrm>
            <a:off x="0" y="12"/>
            <a:ext cx="9144000" cy="5143487"/>
            <a:chOff x="0" y="12"/>
            <a:chExt cx="9144000" cy="5143487"/>
          </a:xfrm>
        </p:grpSpPr>
        <p:pic>
          <p:nvPicPr>
            <p:cNvPr id="279" name="Google Shape;279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5400000">
              <a:off x="0" y="4170725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5400000">
              <a:off x="8171225" y="12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1" name="Google Shape;281;p28"/>
          <p:cNvGrpSpPr/>
          <p:nvPr/>
        </p:nvGrpSpPr>
        <p:grpSpPr>
          <a:xfrm rot="10800000">
            <a:off x="0" y="0"/>
            <a:ext cx="4012877" cy="359400"/>
            <a:chOff x="5129346" y="4780863"/>
            <a:chExt cx="4012877" cy="359400"/>
          </a:xfrm>
        </p:grpSpPr>
        <p:pic>
          <p:nvPicPr>
            <p:cNvPr id="282" name="Google Shape;282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5129346" y="4780863"/>
              <a:ext cx="4012877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260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9"/>
          <p:cNvSpPr txBox="1"/>
          <p:nvPr>
            <p:ph type="title"/>
          </p:nvPr>
        </p:nvSpPr>
        <p:spPr>
          <a:xfrm>
            <a:off x="713227" y="540000"/>
            <a:ext cx="41514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7" name="Google Shape;287;p29"/>
          <p:cNvSpPr txBox="1"/>
          <p:nvPr>
            <p:ph idx="1" type="subTitle"/>
          </p:nvPr>
        </p:nvSpPr>
        <p:spPr>
          <a:xfrm>
            <a:off x="713213" y="2369350"/>
            <a:ext cx="36993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8" name="Google Shape;288;p29"/>
          <p:cNvSpPr/>
          <p:nvPr>
            <p:ph idx="2" type="pic"/>
          </p:nvPr>
        </p:nvSpPr>
        <p:spPr>
          <a:xfrm>
            <a:off x="713225" y="539550"/>
            <a:ext cx="3072600" cy="40644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grpSp>
        <p:nvGrpSpPr>
          <p:cNvPr id="289" name="Google Shape;289;p29"/>
          <p:cNvGrpSpPr/>
          <p:nvPr/>
        </p:nvGrpSpPr>
        <p:grpSpPr>
          <a:xfrm>
            <a:off x="-6816" y="0"/>
            <a:ext cx="9150952" cy="5153913"/>
            <a:chOff x="-6816" y="0"/>
            <a:chExt cx="9150952" cy="5153913"/>
          </a:xfrm>
        </p:grpSpPr>
        <p:grpSp>
          <p:nvGrpSpPr>
            <p:cNvPr id="290" name="Google Shape;290;p29"/>
            <p:cNvGrpSpPr/>
            <p:nvPr/>
          </p:nvGrpSpPr>
          <p:grpSpPr>
            <a:xfrm flipH="1">
              <a:off x="5354613" y="0"/>
              <a:ext cx="3789523" cy="359400"/>
              <a:chOff x="0" y="0"/>
              <a:chExt cx="3789523" cy="359400"/>
            </a:xfrm>
          </p:grpSpPr>
          <p:pic>
            <p:nvPicPr>
              <p:cNvPr id="291" name="Google Shape;291;p2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0" y="0"/>
                <a:ext cx="3789523" cy="35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2" name="Google Shape;292;p2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65125" y="1452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93" name="Google Shape;293;p29"/>
            <p:cNvGrpSpPr/>
            <p:nvPr/>
          </p:nvGrpSpPr>
          <p:grpSpPr>
            <a:xfrm flipH="1">
              <a:off x="-6816" y="4765888"/>
              <a:ext cx="3785698" cy="388025"/>
              <a:chOff x="5363346" y="4765888"/>
              <a:chExt cx="3785698" cy="388025"/>
            </a:xfrm>
          </p:grpSpPr>
          <p:pic>
            <p:nvPicPr>
              <p:cNvPr id="294" name="Google Shape;294;p2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10800000">
                <a:off x="5363346" y="4765888"/>
                <a:ext cx="3785698" cy="3880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5" name="Google Shape;295;p2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300206" y="49254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96" name="Google Shape;296;p29"/>
          <p:cNvGrpSpPr/>
          <p:nvPr/>
        </p:nvGrpSpPr>
        <p:grpSpPr>
          <a:xfrm>
            <a:off x="0" y="-11538"/>
            <a:ext cx="9143999" cy="5155025"/>
            <a:chOff x="0" y="-11538"/>
            <a:chExt cx="9143999" cy="5155025"/>
          </a:xfrm>
        </p:grpSpPr>
        <p:pic>
          <p:nvPicPr>
            <p:cNvPr id="297" name="Google Shape;297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0" y="-11538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8171224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9" name="Google Shape;299;p29"/>
          <p:cNvSpPr txBox="1"/>
          <p:nvPr/>
        </p:nvSpPr>
        <p:spPr>
          <a:xfrm>
            <a:off x="713224" y="3542325"/>
            <a:ext cx="34254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</a:t>
            </a:r>
            <a:r>
              <a:rPr lang="fr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This presentation template was created by </a:t>
            </a:r>
            <a:r>
              <a:rPr b="1" lang="fr" sz="10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8"/>
              </a:rPr>
              <a:t>Slidesgo</a:t>
            </a:r>
            <a:r>
              <a:rPr lang="fr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icons, infographics &amp; images by </a:t>
            </a:r>
            <a:r>
              <a:rPr b="1" lang="fr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fr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10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0"/>
          <p:cNvPicPr preferRelativeResize="0"/>
          <p:nvPr/>
        </p:nvPicPr>
        <p:blipFill rotWithShape="1">
          <a:blip r:embed="rId3">
            <a:alphaModFix/>
          </a:blip>
          <a:srcRect b="129" l="0" r="0" t="129"/>
          <a:stretch/>
        </p:blipFill>
        <p:spPr>
          <a:xfrm rot="-5400000">
            <a:off x="-145124" y="3582752"/>
            <a:ext cx="1716695" cy="1307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6088" y="-13650"/>
            <a:ext cx="1251550" cy="125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5" name="Google Shape;305;p30"/>
          <p:cNvGrpSpPr/>
          <p:nvPr/>
        </p:nvGrpSpPr>
        <p:grpSpPr>
          <a:xfrm>
            <a:off x="0" y="-13638"/>
            <a:ext cx="8878852" cy="4923618"/>
            <a:chOff x="0" y="-13638"/>
            <a:chExt cx="8878852" cy="4923618"/>
          </a:xfrm>
        </p:grpSpPr>
        <p:pic>
          <p:nvPicPr>
            <p:cNvPr id="306" name="Google Shape;306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7" name="Google Shape;307;p30"/>
            <p:cNvGrpSpPr/>
            <p:nvPr/>
          </p:nvGrpSpPr>
          <p:grpSpPr>
            <a:xfrm>
              <a:off x="0" y="-13638"/>
              <a:ext cx="6523526" cy="536050"/>
              <a:chOff x="0" y="-13638"/>
              <a:chExt cx="6523526" cy="536050"/>
            </a:xfrm>
          </p:grpSpPr>
          <p:pic>
            <p:nvPicPr>
              <p:cNvPr id="308" name="Google Shape;308;p3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0" y="-13638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9" name="Google Shape;309;p3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65125" y="23296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 txBox="1"/>
          <p:nvPr>
            <p:ph type="title"/>
          </p:nvPr>
        </p:nvSpPr>
        <p:spPr>
          <a:xfrm>
            <a:off x="713225" y="1099175"/>
            <a:ext cx="317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4" name="Google Shape;34;p4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35" name="Google Shape;35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" name="Google Shape;37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5400000">
            <a:off x="0" y="4170737"/>
            <a:ext cx="972775" cy="9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9350" y="3712050"/>
            <a:ext cx="1768001" cy="1350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4"/>
          <p:cNvSpPr txBox="1"/>
          <p:nvPr>
            <p:ph idx="1" type="subTitle"/>
          </p:nvPr>
        </p:nvSpPr>
        <p:spPr>
          <a:xfrm>
            <a:off x="713225" y="2630525"/>
            <a:ext cx="3171900" cy="16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1"/>
          <p:cNvPicPr preferRelativeResize="0"/>
          <p:nvPr/>
        </p:nvPicPr>
        <p:blipFill rotWithShape="1">
          <a:blip r:embed="rId3">
            <a:alphaModFix/>
          </a:blip>
          <a:srcRect b="129" l="73637" r="0" t="129"/>
          <a:stretch/>
        </p:blipFill>
        <p:spPr>
          <a:xfrm>
            <a:off x="8632789" y="38875"/>
            <a:ext cx="452574" cy="1307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3" name="Google Shape;313;p31"/>
          <p:cNvGrpSpPr/>
          <p:nvPr/>
        </p:nvGrpSpPr>
        <p:grpSpPr>
          <a:xfrm>
            <a:off x="-26" y="-20456"/>
            <a:ext cx="972776" cy="5162894"/>
            <a:chOff x="-26" y="-20456"/>
            <a:chExt cx="972776" cy="5162894"/>
          </a:xfrm>
        </p:grpSpPr>
        <p:pic>
          <p:nvPicPr>
            <p:cNvPr id="314" name="Google Shape;314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25" y="-20456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5400000">
              <a:off x="-26" y="416966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6" name="Google Shape;316;p31"/>
          <p:cNvGrpSpPr/>
          <p:nvPr/>
        </p:nvGrpSpPr>
        <p:grpSpPr>
          <a:xfrm rot="10800000">
            <a:off x="5368113" y="4784100"/>
            <a:ext cx="3789523" cy="359400"/>
            <a:chOff x="-13638" y="0"/>
            <a:chExt cx="3789523" cy="359400"/>
          </a:xfrm>
        </p:grpSpPr>
        <p:pic>
          <p:nvPicPr>
            <p:cNvPr id="317" name="Google Shape;317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13638" y="0"/>
              <a:ext cx="3789523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Google Shape;318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5125" y="1452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os chiffre 1">
  <p:cSld name="BIG_NUMBER_1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2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2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2"/>
          <p:cNvSpPr txBox="1"/>
          <p:nvPr>
            <p:ph hasCustomPrompt="1" type="title"/>
          </p:nvPr>
        </p:nvSpPr>
        <p:spPr>
          <a:xfrm>
            <a:off x="586725" y="1353788"/>
            <a:ext cx="79707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3" name="Google Shape;323;p32"/>
          <p:cNvSpPr txBox="1"/>
          <p:nvPr>
            <p:ph idx="1" type="body"/>
          </p:nvPr>
        </p:nvSpPr>
        <p:spPr>
          <a:xfrm>
            <a:off x="586725" y="2968388"/>
            <a:ext cx="79707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4" name="Google Shape;3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" type="subTitle"/>
          </p:nvPr>
        </p:nvSpPr>
        <p:spPr>
          <a:xfrm>
            <a:off x="3553500" y="3054555"/>
            <a:ext cx="4787100" cy="90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subTitle"/>
          </p:nvPr>
        </p:nvSpPr>
        <p:spPr>
          <a:xfrm>
            <a:off x="3553500" y="1649136"/>
            <a:ext cx="4787100" cy="90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subTitle"/>
          </p:nvPr>
        </p:nvSpPr>
        <p:spPr>
          <a:xfrm>
            <a:off x="1859700" y="1649136"/>
            <a:ext cx="1541400" cy="90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46" name="Google Shape;46;p5"/>
          <p:cNvSpPr txBox="1"/>
          <p:nvPr>
            <p:ph idx="4" type="subTitle"/>
          </p:nvPr>
        </p:nvSpPr>
        <p:spPr>
          <a:xfrm>
            <a:off x="1859700" y="3054549"/>
            <a:ext cx="1541400" cy="90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grpSp>
        <p:nvGrpSpPr>
          <p:cNvPr id="47" name="Google Shape;47;p5"/>
          <p:cNvGrpSpPr/>
          <p:nvPr/>
        </p:nvGrpSpPr>
        <p:grpSpPr>
          <a:xfrm rot="10800000">
            <a:off x="2620475" y="4773475"/>
            <a:ext cx="6523526" cy="369900"/>
            <a:chOff x="0" y="0"/>
            <a:chExt cx="6523526" cy="369900"/>
          </a:xfrm>
        </p:grpSpPr>
        <p:pic>
          <p:nvPicPr>
            <p:cNvPr id="48" name="Google Shape;48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" name="Google Shape;50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170737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54" name="Google Shape;54;p6"/>
          <p:cNvPicPr preferRelativeResize="0"/>
          <p:nvPr/>
        </p:nvPicPr>
        <p:blipFill rotWithShape="1">
          <a:blip r:embed="rId3">
            <a:alphaModFix/>
          </a:blip>
          <a:srcRect b="18270" l="31651" r="0" t="130"/>
          <a:stretch/>
        </p:blipFill>
        <p:spPr>
          <a:xfrm flipH="1" rot="10800000">
            <a:off x="8199274" y="11375"/>
            <a:ext cx="1173326" cy="107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1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7"/>
          <p:cNvSpPr txBox="1"/>
          <p:nvPr>
            <p:ph type="title"/>
          </p:nvPr>
        </p:nvSpPr>
        <p:spPr>
          <a:xfrm>
            <a:off x="713225" y="987538"/>
            <a:ext cx="4294800" cy="10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" type="subTitle"/>
          </p:nvPr>
        </p:nvSpPr>
        <p:spPr>
          <a:xfrm>
            <a:off x="713225" y="2109663"/>
            <a:ext cx="4294800" cy="25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60" name="Google Shape;60;p7"/>
          <p:cNvSpPr/>
          <p:nvPr>
            <p:ph idx="2" type="pic"/>
          </p:nvPr>
        </p:nvSpPr>
        <p:spPr>
          <a:xfrm>
            <a:off x="5643775" y="539500"/>
            <a:ext cx="2787000" cy="40644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pic>
        <p:nvPicPr>
          <p:cNvPr id="61" name="Google Shape;6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-25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7"/>
          <p:cNvPicPr preferRelativeResize="0"/>
          <p:nvPr/>
        </p:nvPicPr>
        <p:blipFill rotWithShape="1">
          <a:blip r:embed="rId4">
            <a:alphaModFix/>
          </a:blip>
          <a:srcRect b="129" l="0" r="0" t="129"/>
          <a:stretch/>
        </p:blipFill>
        <p:spPr>
          <a:xfrm rot="-5400000">
            <a:off x="7509601" y="3503753"/>
            <a:ext cx="1716695" cy="13079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7"/>
          <p:cNvGrpSpPr/>
          <p:nvPr/>
        </p:nvGrpSpPr>
        <p:grpSpPr>
          <a:xfrm>
            <a:off x="0" y="0"/>
            <a:ext cx="5837899" cy="536050"/>
            <a:chOff x="0" y="0"/>
            <a:chExt cx="5837899" cy="536050"/>
          </a:xfrm>
        </p:grpSpPr>
        <p:pic>
          <p:nvPicPr>
            <p:cNvPr id="64" name="Google Shape;64;p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0"/>
              <a:ext cx="5837899" cy="53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5125" y="2466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69" name="Google Shape;69;p8"/>
          <p:cNvPicPr preferRelativeResize="0"/>
          <p:nvPr/>
        </p:nvPicPr>
        <p:blipFill rotWithShape="1">
          <a:blip r:embed="rId3">
            <a:alphaModFix/>
          </a:blip>
          <a:srcRect b="22420" l="0" r="0" t="0"/>
          <a:stretch/>
        </p:blipFill>
        <p:spPr>
          <a:xfrm rot="5400000">
            <a:off x="-257665" y="461283"/>
            <a:ext cx="1768000" cy="10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890675" y="0"/>
            <a:ext cx="1251550" cy="125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8"/>
          <p:cNvGrpSpPr/>
          <p:nvPr/>
        </p:nvGrpSpPr>
        <p:grpSpPr>
          <a:xfrm>
            <a:off x="3881699" y="4752250"/>
            <a:ext cx="5260526" cy="388025"/>
            <a:chOff x="3881699" y="4752250"/>
            <a:chExt cx="5260526" cy="388025"/>
          </a:xfrm>
        </p:grpSpPr>
        <p:pic>
          <p:nvPicPr>
            <p:cNvPr id="72" name="Google Shape;72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881699" y="4752250"/>
              <a:ext cx="5260526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7" name="Google Shape;77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78" name="Google Shape;78;p9"/>
          <p:cNvGrpSpPr/>
          <p:nvPr/>
        </p:nvGrpSpPr>
        <p:grpSpPr>
          <a:xfrm>
            <a:off x="-1" y="2100"/>
            <a:ext cx="9144001" cy="5141388"/>
            <a:chOff x="-1" y="2100"/>
            <a:chExt cx="9144001" cy="5141388"/>
          </a:xfrm>
        </p:grpSpPr>
        <p:pic>
          <p:nvPicPr>
            <p:cNvPr id="79" name="Google Shape;79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5400000">
              <a:off x="8171225" y="210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5400000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" name="Google Shape;81;p9"/>
          <p:cNvGrpSpPr/>
          <p:nvPr/>
        </p:nvGrpSpPr>
        <p:grpSpPr>
          <a:xfrm rot="10800000">
            <a:off x="0" y="2100"/>
            <a:ext cx="4881173" cy="365700"/>
            <a:chOff x="4261050" y="4610675"/>
            <a:chExt cx="4881173" cy="365700"/>
          </a:xfrm>
        </p:grpSpPr>
        <p:pic>
          <p:nvPicPr>
            <p:cNvPr id="82" name="Google Shape;82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4261050" y="4610675"/>
              <a:ext cx="4881173" cy="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75903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5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Relationship Id="rId4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Relationship Id="rId4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Relationship Id="rId4" Type="http://schemas.openxmlformats.org/officeDocument/2006/relationships/image" Target="../media/image41.png"/><Relationship Id="rId5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9.png"/><Relationship Id="rId4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"/>
          <p:cNvSpPr txBox="1"/>
          <p:nvPr>
            <p:ph type="ctrTitle"/>
          </p:nvPr>
        </p:nvSpPr>
        <p:spPr>
          <a:xfrm>
            <a:off x="1003650" y="218531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259"/>
              <a:t>Maillage personnalisé d’une image médicale pour la modélisation et la simulation en biomécanique</a:t>
            </a:r>
            <a:endParaRPr sz="3259"/>
          </a:p>
        </p:txBody>
      </p:sp>
      <p:sp>
        <p:nvSpPr>
          <p:cNvPr id="330" name="Google Shape;330;p33"/>
          <p:cNvSpPr txBox="1"/>
          <p:nvPr>
            <p:ph idx="1" type="subTitle"/>
          </p:nvPr>
        </p:nvSpPr>
        <p:spPr>
          <a:xfrm>
            <a:off x="2136750" y="331888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ARRAHMANE Manele, CHOYE Awa, DURAND-TERRASSON Louis &amp; LARQUIER Amaury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TI Santé - 1A</a:t>
            </a:r>
            <a:endParaRPr/>
          </a:p>
        </p:txBody>
      </p:sp>
      <p:sp>
        <p:nvSpPr>
          <p:cNvPr id="331" name="Google Shape;33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2"/>
          <p:cNvSpPr txBox="1"/>
          <p:nvPr>
            <p:ph idx="12" type="sldNum"/>
          </p:nvPr>
        </p:nvSpPr>
        <p:spPr>
          <a:xfrm>
            <a:off x="8378033" y="45831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8" name="Google Shape;398;p42"/>
          <p:cNvSpPr txBox="1"/>
          <p:nvPr/>
        </p:nvSpPr>
        <p:spPr>
          <a:xfrm>
            <a:off x="8378033" y="45831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95959"/>
              </a:solidFill>
            </a:endParaRPr>
          </a:p>
        </p:txBody>
      </p:sp>
      <p:sp>
        <p:nvSpPr>
          <p:cNvPr id="399" name="Google Shape;399;p42"/>
          <p:cNvSpPr txBox="1"/>
          <p:nvPr/>
        </p:nvSpPr>
        <p:spPr>
          <a:xfrm>
            <a:off x="217275" y="1863425"/>
            <a:ext cx="1052700" cy="339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Image </a:t>
            </a:r>
            <a:r>
              <a:rPr lang="fr" sz="10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DICOM</a:t>
            </a:r>
            <a:endParaRPr sz="100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0" name="Google Shape;400;p42"/>
          <p:cNvSpPr txBox="1"/>
          <p:nvPr/>
        </p:nvSpPr>
        <p:spPr>
          <a:xfrm>
            <a:off x="1707975" y="1042938"/>
            <a:ext cx="1746900" cy="474300"/>
          </a:xfrm>
          <a:prstGeom prst="rect">
            <a:avLst/>
          </a:prstGeom>
          <a:solidFill>
            <a:srgbClr val="EBF2F8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ITK-Snap</a:t>
            </a:r>
            <a:endParaRPr sz="10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1" name="Google Shape;401;p42"/>
          <p:cNvSpPr txBox="1"/>
          <p:nvPr/>
        </p:nvSpPr>
        <p:spPr>
          <a:xfrm>
            <a:off x="1353700" y="2825663"/>
            <a:ext cx="1183800" cy="4431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Code s</a:t>
            </a:r>
            <a:r>
              <a:rPr lang="fr" sz="10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egmentation </a:t>
            </a:r>
            <a:endParaRPr sz="100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2" name="Google Shape;402;p42"/>
          <p:cNvSpPr txBox="1"/>
          <p:nvPr/>
        </p:nvSpPr>
        <p:spPr>
          <a:xfrm>
            <a:off x="2874650" y="2825663"/>
            <a:ext cx="1183800" cy="4431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Code création fichier STL</a:t>
            </a:r>
            <a:endParaRPr sz="100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3" name="Google Shape;403;p42"/>
          <p:cNvSpPr txBox="1"/>
          <p:nvPr/>
        </p:nvSpPr>
        <p:spPr>
          <a:xfrm>
            <a:off x="4058450" y="1996638"/>
            <a:ext cx="1183800" cy="474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Premier maillage (fichier STL)</a:t>
            </a:r>
            <a:endParaRPr sz="100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4" name="Google Shape;404;p42"/>
          <p:cNvSpPr txBox="1"/>
          <p:nvPr/>
        </p:nvSpPr>
        <p:spPr>
          <a:xfrm>
            <a:off x="5708000" y="2810063"/>
            <a:ext cx="815400" cy="474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Code maillage</a:t>
            </a:r>
            <a:endParaRPr sz="100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5" name="Google Shape;405;p42"/>
          <p:cNvSpPr txBox="1"/>
          <p:nvPr/>
        </p:nvSpPr>
        <p:spPr>
          <a:xfrm>
            <a:off x="5242250" y="1231288"/>
            <a:ext cx="1746900" cy="474300"/>
          </a:xfrm>
          <a:prstGeom prst="rect">
            <a:avLst/>
          </a:prstGeom>
          <a:solidFill>
            <a:srgbClr val="EBF2F8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Altair Hyperworks</a:t>
            </a:r>
            <a:endParaRPr sz="10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6" name="Google Shape;406;p42"/>
          <p:cNvSpPr txBox="1"/>
          <p:nvPr/>
        </p:nvSpPr>
        <p:spPr>
          <a:xfrm>
            <a:off x="7179125" y="1996638"/>
            <a:ext cx="1122000" cy="6144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Prêt pour la</a:t>
            </a:r>
            <a:r>
              <a:rPr lang="fr" sz="10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simulation</a:t>
            </a:r>
            <a:endParaRPr sz="100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7" name="Google Shape;407;p42"/>
          <p:cNvSpPr/>
          <p:nvPr/>
        </p:nvSpPr>
        <p:spPr>
          <a:xfrm rot="5400000">
            <a:off x="2592700" y="2313538"/>
            <a:ext cx="387900" cy="2865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8" name="Google Shape;408;p42"/>
          <p:cNvSpPr/>
          <p:nvPr/>
        </p:nvSpPr>
        <p:spPr>
          <a:xfrm rot="5400000">
            <a:off x="5928800" y="2742688"/>
            <a:ext cx="373800" cy="2007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9" name="Google Shape;409;p42"/>
          <p:cNvSpPr txBox="1"/>
          <p:nvPr/>
        </p:nvSpPr>
        <p:spPr>
          <a:xfrm>
            <a:off x="2175600" y="4329638"/>
            <a:ext cx="15801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292929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Segmentation</a:t>
            </a:r>
            <a:endParaRPr sz="1800">
              <a:solidFill>
                <a:srgbClr val="292929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410" name="Google Shape;410;p42"/>
          <p:cNvSpPr txBox="1"/>
          <p:nvPr/>
        </p:nvSpPr>
        <p:spPr>
          <a:xfrm>
            <a:off x="5708000" y="4329638"/>
            <a:ext cx="13755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292929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Maillage</a:t>
            </a:r>
            <a:endParaRPr sz="1800">
              <a:solidFill>
                <a:srgbClr val="292929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cxnSp>
        <p:nvCxnSpPr>
          <p:cNvPr id="411" name="Google Shape;411;p42"/>
          <p:cNvCxnSpPr/>
          <p:nvPr/>
        </p:nvCxnSpPr>
        <p:spPr>
          <a:xfrm>
            <a:off x="870300" y="2284038"/>
            <a:ext cx="305400" cy="6816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2" name="Google Shape;412;p42"/>
          <p:cNvCxnSpPr/>
          <p:nvPr/>
        </p:nvCxnSpPr>
        <p:spPr>
          <a:xfrm>
            <a:off x="2593575" y="3043763"/>
            <a:ext cx="225000" cy="6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3" name="Google Shape;413;p42"/>
          <p:cNvCxnSpPr/>
          <p:nvPr/>
        </p:nvCxnSpPr>
        <p:spPr>
          <a:xfrm flipH="1" rot="10800000">
            <a:off x="4181650" y="2597213"/>
            <a:ext cx="380700" cy="456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4" name="Google Shape;414;p42"/>
          <p:cNvCxnSpPr/>
          <p:nvPr/>
        </p:nvCxnSpPr>
        <p:spPr>
          <a:xfrm>
            <a:off x="5019300" y="2617988"/>
            <a:ext cx="512400" cy="429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5" name="Google Shape;415;p42"/>
          <p:cNvCxnSpPr/>
          <p:nvPr/>
        </p:nvCxnSpPr>
        <p:spPr>
          <a:xfrm flipH="1" rot="10800000">
            <a:off x="6722350" y="2735813"/>
            <a:ext cx="865200" cy="318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6" name="Google Shape;416;p42"/>
          <p:cNvCxnSpPr/>
          <p:nvPr/>
        </p:nvCxnSpPr>
        <p:spPr>
          <a:xfrm flipH="1" rot="10800000">
            <a:off x="1010950" y="1230588"/>
            <a:ext cx="578100" cy="5238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417" name="Google Shape;417;p42"/>
          <p:cNvCxnSpPr/>
          <p:nvPr/>
        </p:nvCxnSpPr>
        <p:spPr>
          <a:xfrm>
            <a:off x="3632650" y="1461963"/>
            <a:ext cx="687600" cy="4221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418" name="Google Shape;418;p42"/>
          <p:cNvCxnSpPr/>
          <p:nvPr/>
        </p:nvCxnSpPr>
        <p:spPr>
          <a:xfrm flipH="1" rot="10800000">
            <a:off x="4783925" y="1517238"/>
            <a:ext cx="325500" cy="3462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419" name="Google Shape;419;p42"/>
          <p:cNvCxnSpPr/>
          <p:nvPr/>
        </p:nvCxnSpPr>
        <p:spPr>
          <a:xfrm>
            <a:off x="7151450" y="1475763"/>
            <a:ext cx="546900" cy="3531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420" name="Google Shape;420;p42"/>
          <p:cNvSpPr txBox="1"/>
          <p:nvPr/>
        </p:nvSpPr>
        <p:spPr>
          <a:xfrm>
            <a:off x="71600" y="83525"/>
            <a:ext cx="6350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Automatisation du processus</a:t>
            </a:r>
            <a:endParaRPr b="1" sz="20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3"/>
          <p:cNvSpPr txBox="1"/>
          <p:nvPr>
            <p:ph idx="1" type="body"/>
          </p:nvPr>
        </p:nvSpPr>
        <p:spPr>
          <a:xfrm>
            <a:off x="217275" y="1283825"/>
            <a:ext cx="5560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292929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Langage de programmation : Pourquoi utiliser python ?</a:t>
            </a:r>
            <a:endParaRPr sz="1600">
              <a:solidFill>
                <a:srgbClr val="292929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426" name="Google Shape;426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7" name="Google Shape;427;p43"/>
          <p:cNvPicPr preferRelativeResize="0"/>
          <p:nvPr/>
        </p:nvPicPr>
        <p:blipFill rotWithShape="1">
          <a:blip r:embed="rId3">
            <a:alphaModFix/>
          </a:blip>
          <a:srcRect b="33691" l="25125" r="22011" t="35901"/>
          <a:stretch/>
        </p:blipFill>
        <p:spPr>
          <a:xfrm>
            <a:off x="2782824" y="2293924"/>
            <a:ext cx="3578351" cy="14378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8" name="Google Shape;428;p43"/>
          <p:cNvCxnSpPr/>
          <p:nvPr/>
        </p:nvCxnSpPr>
        <p:spPr>
          <a:xfrm flipH="1">
            <a:off x="6297050" y="1917725"/>
            <a:ext cx="623100" cy="3762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29" name="Google Shape;429;p43"/>
          <p:cNvCxnSpPr/>
          <p:nvPr/>
        </p:nvCxnSpPr>
        <p:spPr>
          <a:xfrm rot="10800000">
            <a:off x="6361175" y="3731750"/>
            <a:ext cx="624000" cy="4371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30" name="Google Shape;430;p43"/>
          <p:cNvCxnSpPr/>
          <p:nvPr/>
        </p:nvCxnSpPr>
        <p:spPr>
          <a:xfrm flipH="1" rot="10800000">
            <a:off x="2265325" y="3698375"/>
            <a:ext cx="517500" cy="4254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31" name="Google Shape;431;p43"/>
          <p:cNvSpPr txBox="1"/>
          <p:nvPr/>
        </p:nvSpPr>
        <p:spPr>
          <a:xfrm>
            <a:off x="6920150" y="1283825"/>
            <a:ext cx="22812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PT Sans Narrow"/>
                <a:ea typeface="PT Sans Narrow"/>
                <a:cs typeface="PT Sans Narrow"/>
                <a:sym typeface="PT Sans Narrow"/>
              </a:rPr>
              <a:t>Grande variété de bibliothèques</a:t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432" name="Google Shape;432;p43"/>
          <p:cNvSpPr txBox="1"/>
          <p:nvPr/>
        </p:nvSpPr>
        <p:spPr>
          <a:xfrm>
            <a:off x="501325" y="3887125"/>
            <a:ext cx="17640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292929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Langage de programmation connu</a:t>
            </a:r>
            <a:endParaRPr sz="1800">
              <a:solidFill>
                <a:srgbClr val="292929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433" name="Google Shape;433;p43"/>
          <p:cNvSpPr txBox="1"/>
          <p:nvPr/>
        </p:nvSpPr>
        <p:spPr>
          <a:xfrm>
            <a:off x="6769550" y="3523025"/>
            <a:ext cx="22515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PT Sans Narrow"/>
                <a:ea typeface="PT Sans Narrow"/>
                <a:cs typeface="PT Sans Narrow"/>
                <a:sym typeface="PT Sans Narrow"/>
              </a:rPr>
              <a:t>Approprié pour le traitement et la manipulation d’image</a:t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434" name="Google Shape;434;p43"/>
          <p:cNvSpPr txBox="1"/>
          <p:nvPr/>
        </p:nvSpPr>
        <p:spPr>
          <a:xfrm>
            <a:off x="71600" y="83525"/>
            <a:ext cx="6350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Automatisation du processus</a:t>
            </a:r>
            <a:endParaRPr b="1" sz="20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4"/>
          <p:cNvSpPr txBox="1"/>
          <p:nvPr>
            <p:ph idx="12" type="sldNum"/>
          </p:nvPr>
        </p:nvSpPr>
        <p:spPr>
          <a:xfrm>
            <a:off x="8378033" y="45831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0" name="Google Shape;440;p44"/>
          <p:cNvSpPr txBox="1"/>
          <p:nvPr/>
        </p:nvSpPr>
        <p:spPr>
          <a:xfrm>
            <a:off x="8378033" y="45831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95959"/>
              </a:solidFill>
            </a:endParaRPr>
          </a:p>
        </p:txBody>
      </p:sp>
      <p:pic>
        <p:nvPicPr>
          <p:cNvPr id="441" name="Google Shape;44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704" y="1011441"/>
            <a:ext cx="2843950" cy="3040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7975" y="138288"/>
            <a:ext cx="3150750" cy="20681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4"/>
          <p:cNvSpPr txBox="1"/>
          <p:nvPr/>
        </p:nvSpPr>
        <p:spPr>
          <a:xfrm>
            <a:off x="3979425" y="2821200"/>
            <a:ext cx="4398600" cy="18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292929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Transformation d’image DICOM:  </a:t>
            </a:r>
            <a:endParaRPr sz="1800">
              <a:solidFill>
                <a:srgbClr val="292929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PT Sans Narrow"/>
              <a:buChar char="-"/>
            </a:pPr>
            <a:r>
              <a:rPr lang="fr" sz="1800">
                <a:solidFill>
                  <a:srgbClr val="292929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pydicom (traitement fichier DICOM)</a:t>
            </a:r>
            <a:endParaRPr sz="1800">
              <a:solidFill>
                <a:srgbClr val="292929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PT Sans Narrow"/>
              <a:buChar char="-"/>
            </a:pPr>
            <a:r>
              <a:rPr lang="fr" sz="1800">
                <a:solidFill>
                  <a:srgbClr val="292929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numpy (matrice) </a:t>
            </a:r>
            <a:endParaRPr sz="1800">
              <a:solidFill>
                <a:srgbClr val="292929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PT Sans Narrow"/>
              <a:buChar char="-"/>
            </a:pPr>
            <a:r>
              <a:rPr lang="fr" sz="1800">
                <a:solidFill>
                  <a:srgbClr val="292929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matplotlib (affichage)</a:t>
            </a:r>
            <a:endParaRPr sz="1800">
              <a:solidFill>
                <a:srgbClr val="292929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92929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292929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DICOM → matrice (numpy) de niveaux de gris</a:t>
            </a:r>
            <a:endParaRPr sz="1800">
              <a:solidFill>
                <a:srgbClr val="292929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444" name="Google Shape;444;p44"/>
          <p:cNvSpPr txBox="1"/>
          <p:nvPr/>
        </p:nvSpPr>
        <p:spPr>
          <a:xfrm>
            <a:off x="817349" y="3944975"/>
            <a:ext cx="529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T Sans Narrow"/>
                <a:ea typeface="PT Sans Narrow"/>
                <a:cs typeface="PT Sans Narrow"/>
                <a:sym typeface="PT Sans Narrow"/>
              </a:rPr>
              <a:t>Ouverture d’un fichier DICOM sur Python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445" name="Google Shape;445;p44"/>
          <p:cNvSpPr txBox="1"/>
          <p:nvPr/>
        </p:nvSpPr>
        <p:spPr>
          <a:xfrm>
            <a:off x="5023750" y="2171538"/>
            <a:ext cx="295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T Sans Narrow"/>
                <a:ea typeface="PT Sans Narrow"/>
                <a:cs typeface="PT Sans Narrow"/>
                <a:sym typeface="PT Sans Narrow"/>
              </a:rPr>
              <a:t>Matrice de niveaux de gris de l’image DICOM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446" name="Google Shape;446;p44"/>
          <p:cNvSpPr txBox="1"/>
          <p:nvPr/>
        </p:nvSpPr>
        <p:spPr>
          <a:xfrm>
            <a:off x="71600" y="83525"/>
            <a:ext cx="6350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Manipulation de l’image DICOM</a:t>
            </a:r>
            <a:endParaRPr b="1" sz="20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5"/>
          <p:cNvSpPr txBox="1"/>
          <p:nvPr>
            <p:ph idx="1" type="body"/>
          </p:nvPr>
        </p:nvSpPr>
        <p:spPr>
          <a:xfrm>
            <a:off x="217275" y="166851"/>
            <a:ext cx="8520600" cy="18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50"/>
              <a:t>Segmentation par croissance</a:t>
            </a:r>
            <a:endParaRPr b="1" sz="2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50"/>
              <a:t>de région</a:t>
            </a:r>
            <a:endParaRPr b="1" sz="2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88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88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452" name="Google Shape;452;p45"/>
          <p:cNvSpPr txBox="1"/>
          <p:nvPr>
            <p:ph idx="12" type="sldNum"/>
          </p:nvPr>
        </p:nvSpPr>
        <p:spPr>
          <a:xfrm>
            <a:off x="8378033" y="45831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3" name="Google Shape;453;p45"/>
          <p:cNvSpPr txBox="1"/>
          <p:nvPr/>
        </p:nvSpPr>
        <p:spPr>
          <a:xfrm>
            <a:off x="8378033" y="45831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95959"/>
              </a:solidFill>
            </a:endParaRPr>
          </a:p>
        </p:txBody>
      </p:sp>
      <p:sp>
        <p:nvSpPr>
          <p:cNvPr id="454" name="Google Shape;454;p45"/>
          <p:cNvSpPr txBox="1"/>
          <p:nvPr/>
        </p:nvSpPr>
        <p:spPr>
          <a:xfrm>
            <a:off x="4572000" y="166850"/>
            <a:ext cx="4297500" cy="37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solidFill>
                  <a:srgbClr val="374957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Détection de bord pour les points de départ :</a:t>
            </a:r>
            <a:endParaRPr b="1" sz="1700">
              <a:solidFill>
                <a:srgbClr val="374957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365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292929"/>
              </a:buClr>
              <a:buSzPts val="1700"/>
              <a:buFont typeface="PT Sans Narrow"/>
              <a:buAutoNum type="arabicPeriod"/>
            </a:pPr>
            <a:r>
              <a:rPr lang="fr" sz="1700">
                <a:solidFill>
                  <a:srgbClr val="292929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Application du détecteur d’arêtes “Canny Edge”</a:t>
            </a:r>
            <a:endParaRPr sz="1700">
              <a:solidFill>
                <a:srgbClr val="292929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365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700"/>
              <a:buFont typeface="PT Sans Narrow"/>
              <a:buAutoNum type="arabicPeriod"/>
            </a:pPr>
            <a:r>
              <a:rPr lang="fr" sz="1700">
                <a:solidFill>
                  <a:srgbClr val="292929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Extraction des coordonnées</a:t>
            </a:r>
            <a:endParaRPr sz="1700">
              <a:solidFill>
                <a:srgbClr val="292929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365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700"/>
              <a:buFont typeface="PT Sans Narrow"/>
              <a:buAutoNum type="arabicPeriod"/>
            </a:pPr>
            <a:r>
              <a:rPr lang="fr" sz="1700">
                <a:solidFill>
                  <a:srgbClr val="292929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Sélection</a:t>
            </a:r>
            <a:r>
              <a:rPr lang="fr" sz="1700">
                <a:solidFill>
                  <a:srgbClr val="292929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d’un nombre limité de points</a:t>
            </a:r>
            <a:endParaRPr sz="1700">
              <a:solidFill>
                <a:schemeClr val="dk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700">
                <a:solidFill>
                  <a:srgbClr val="374957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Croissance_region :</a:t>
            </a:r>
            <a:endParaRPr b="1" sz="1700">
              <a:solidFill>
                <a:srgbClr val="374957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365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PT Sans Narrow"/>
              <a:buAutoNum type="arabicPeriod"/>
            </a:pPr>
            <a:r>
              <a:rPr lang="fr" sz="1700">
                <a:solidFill>
                  <a:srgbClr val="434343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Initialisation d’un masque qui suit les pixels </a:t>
            </a:r>
            <a:r>
              <a:rPr lang="fr" sz="1700">
                <a:solidFill>
                  <a:srgbClr val="434343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déjà</a:t>
            </a:r>
            <a:r>
              <a:rPr lang="fr" sz="1700">
                <a:solidFill>
                  <a:srgbClr val="434343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traités</a:t>
            </a:r>
            <a:endParaRPr sz="1700">
              <a:solidFill>
                <a:srgbClr val="434343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365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PT Sans Narrow"/>
              <a:buAutoNum type="arabicPeriod"/>
            </a:pPr>
            <a:r>
              <a:rPr lang="fr" sz="1700">
                <a:solidFill>
                  <a:srgbClr val="434343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Début par les points de départ et analyse de leur intensité</a:t>
            </a:r>
            <a:endParaRPr sz="1700">
              <a:solidFill>
                <a:srgbClr val="434343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365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PT Sans Narrow"/>
              <a:buAutoNum type="arabicPeriod"/>
            </a:pPr>
            <a:r>
              <a:rPr lang="fr" sz="1700">
                <a:solidFill>
                  <a:srgbClr val="434343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Itération avec les pixels voisins (haut, bas, gauche, droite)</a:t>
            </a:r>
            <a:endParaRPr sz="1700">
              <a:solidFill>
                <a:srgbClr val="434343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365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PT Sans Narrow"/>
              <a:buAutoNum type="arabicPeriod"/>
            </a:pPr>
            <a:r>
              <a:rPr lang="fr" sz="1700">
                <a:solidFill>
                  <a:srgbClr val="434343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Ajout des pixels à la région si leur intensité correspond à la tolérance</a:t>
            </a:r>
            <a:endParaRPr sz="1700">
              <a:solidFill>
                <a:srgbClr val="434343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365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PT Sans Narrow"/>
              <a:buAutoNum type="arabicPeriod"/>
            </a:pPr>
            <a:r>
              <a:rPr lang="fr" sz="1700">
                <a:solidFill>
                  <a:srgbClr val="434343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Répétition du processus jusqu’au dernier pixel</a:t>
            </a:r>
            <a:endParaRPr sz="1700">
              <a:solidFill>
                <a:srgbClr val="292929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455" name="Google Shape;455;p45"/>
          <p:cNvSpPr txBox="1"/>
          <p:nvPr/>
        </p:nvSpPr>
        <p:spPr>
          <a:xfrm>
            <a:off x="757700" y="4505850"/>
            <a:ext cx="284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PT Sans Narrow"/>
                <a:ea typeface="PT Sans Narrow"/>
                <a:cs typeface="PT Sans Narrow"/>
                <a:sym typeface="PT Sans Narrow"/>
              </a:rPr>
              <a:t>Segmentation du contour du crâne d’une couche (sur 262)</a:t>
            </a:r>
            <a:endParaRPr sz="13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456" name="Google Shape;45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17838" y="1262188"/>
            <a:ext cx="3410449" cy="316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2" name="Google Shape;462;p46"/>
          <p:cNvSpPr txBox="1"/>
          <p:nvPr/>
        </p:nvSpPr>
        <p:spPr>
          <a:xfrm>
            <a:off x="3390300" y="3895925"/>
            <a:ext cx="21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T Sans Narrow"/>
                <a:ea typeface="PT Sans Narrow"/>
                <a:cs typeface="PT Sans Narrow"/>
                <a:sym typeface="PT Sans Narrow"/>
              </a:rPr>
              <a:t>Assemblage des 262 couches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463" name="Google Shape;46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123950" y="1033497"/>
            <a:ext cx="2318650" cy="30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9850" y="1461963"/>
            <a:ext cx="4266201" cy="22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7"/>
          <p:cNvSpPr txBox="1"/>
          <p:nvPr>
            <p:ph type="title"/>
          </p:nvPr>
        </p:nvSpPr>
        <p:spPr>
          <a:xfrm>
            <a:off x="2552550" y="314450"/>
            <a:ext cx="4038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50"/>
              <a:t>Triangulation de Delaunay</a:t>
            </a:r>
            <a:endParaRPr sz="2050"/>
          </a:p>
        </p:txBody>
      </p:sp>
      <p:sp>
        <p:nvSpPr>
          <p:cNvPr id="470" name="Google Shape;47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1" name="Google Shape;471;p47" title="Delaunay_circumcircles_vectorial.sv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8862" y="1152425"/>
            <a:ext cx="3686274" cy="368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8"/>
          <p:cNvSpPr txBox="1"/>
          <p:nvPr>
            <p:ph idx="12" type="sldNum"/>
          </p:nvPr>
        </p:nvSpPr>
        <p:spPr>
          <a:xfrm>
            <a:off x="8378033" y="45831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7" name="Google Shape;477;p48"/>
          <p:cNvSpPr txBox="1"/>
          <p:nvPr/>
        </p:nvSpPr>
        <p:spPr>
          <a:xfrm>
            <a:off x="8378033" y="45831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95959"/>
              </a:solidFill>
            </a:endParaRPr>
          </a:p>
        </p:txBody>
      </p:sp>
      <p:sp>
        <p:nvSpPr>
          <p:cNvPr id="478" name="Google Shape;478;p48"/>
          <p:cNvSpPr txBox="1"/>
          <p:nvPr/>
        </p:nvSpPr>
        <p:spPr>
          <a:xfrm>
            <a:off x="3745450" y="1094313"/>
            <a:ext cx="4398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800">
                <a:solidFill>
                  <a:srgbClr val="292929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Échantillonnage</a:t>
            </a:r>
            <a:r>
              <a:rPr lang="fr" sz="1800">
                <a:solidFill>
                  <a:srgbClr val="292929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uniforme + reconstruction des cellules en suivant le </a:t>
            </a:r>
            <a:r>
              <a:rPr lang="fr" sz="1800">
                <a:solidFill>
                  <a:srgbClr val="292929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processus</a:t>
            </a:r>
            <a:r>
              <a:rPr lang="fr" sz="1800">
                <a:solidFill>
                  <a:srgbClr val="292929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de triangulation de Delaunay</a:t>
            </a:r>
            <a:endParaRPr sz="1800">
              <a:solidFill>
                <a:srgbClr val="292929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479" name="Google Shape;479;p48"/>
          <p:cNvSpPr txBox="1"/>
          <p:nvPr/>
        </p:nvSpPr>
        <p:spPr>
          <a:xfrm>
            <a:off x="385225" y="4587500"/>
            <a:ext cx="30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T Sans Narrow"/>
                <a:ea typeface="PT Sans Narrow"/>
                <a:cs typeface="PT Sans Narrow"/>
                <a:sym typeface="PT Sans Narrow"/>
              </a:rPr>
              <a:t>Crâne échantillonné avec cellules reconstruites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480" name="Google Shape;480;p48"/>
          <p:cNvPicPr preferRelativeResize="0"/>
          <p:nvPr/>
        </p:nvPicPr>
        <p:blipFill rotWithShape="1">
          <a:blip r:embed="rId3">
            <a:alphaModFix/>
          </a:blip>
          <a:srcRect b="0" l="6596" r="7293" t="0"/>
          <a:stretch/>
        </p:blipFill>
        <p:spPr>
          <a:xfrm>
            <a:off x="662763" y="687050"/>
            <a:ext cx="2531325" cy="169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898600" y="2284075"/>
            <a:ext cx="2059650" cy="25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48"/>
          <p:cNvSpPr txBox="1"/>
          <p:nvPr/>
        </p:nvSpPr>
        <p:spPr>
          <a:xfrm>
            <a:off x="3745450" y="3230813"/>
            <a:ext cx="4398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800">
                <a:solidFill>
                  <a:srgbClr val="292929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Triangulation de Delaunay → évite la création de triangle trop étirés </a:t>
            </a:r>
            <a:endParaRPr sz="1800">
              <a:solidFill>
                <a:srgbClr val="292929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483" name="Google Shape;483;p48"/>
          <p:cNvSpPr txBox="1"/>
          <p:nvPr/>
        </p:nvSpPr>
        <p:spPr>
          <a:xfrm>
            <a:off x="71600" y="83525"/>
            <a:ext cx="70542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Échantillonnage et reconstruction des cellules</a:t>
            </a:r>
            <a:endParaRPr b="1" sz="20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9"/>
          <p:cNvSpPr txBox="1"/>
          <p:nvPr>
            <p:ph idx="1" type="body"/>
          </p:nvPr>
        </p:nvSpPr>
        <p:spPr>
          <a:xfrm>
            <a:off x="217275" y="166852"/>
            <a:ext cx="8520600" cy="46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50"/>
              <a:t>Algorithme Quickhull</a:t>
            </a:r>
            <a:endParaRPr b="1" sz="2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88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88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489" name="Google Shape;489;p49"/>
          <p:cNvSpPr txBox="1"/>
          <p:nvPr>
            <p:ph idx="12" type="sldNum"/>
          </p:nvPr>
        </p:nvSpPr>
        <p:spPr>
          <a:xfrm>
            <a:off x="8378033" y="45831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0" name="Google Shape;490;p49"/>
          <p:cNvSpPr txBox="1"/>
          <p:nvPr/>
        </p:nvSpPr>
        <p:spPr>
          <a:xfrm>
            <a:off x="8378033" y="45831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95959"/>
              </a:solidFill>
            </a:endParaRPr>
          </a:p>
        </p:txBody>
      </p:sp>
      <p:sp>
        <p:nvSpPr>
          <p:cNvPr id="491" name="Google Shape;491;p49"/>
          <p:cNvSpPr txBox="1"/>
          <p:nvPr/>
        </p:nvSpPr>
        <p:spPr>
          <a:xfrm>
            <a:off x="4897575" y="654800"/>
            <a:ext cx="3741600" cy="39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292929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Principe de l’algorithme</a:t>
            </a:r>
            <a:r>
              <a:rPr lang="fr" sz="1800">
                <a:solidFill>
                  <a:srgbClr val="292929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:</a:t>
            </a:r>
            <a:endParaRPr sz="1800">
              <a:solidFill>
                <a:srgbClr val="292929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PT Sans Narrow"/>
              <a:buChar char="-"/>
            </a:pPr>
            <a:r>
              <a:rPr lang="fr" sz="1800">
                <a:solidFill>
                  <a:srgbClr val="292929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Trouver les points les plus éloignés</a:t>
            </a:r>
            <a:endParaRPr sz="1800">
              <a:solidFill>
                <a:srgbClr val="292929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PT Sans Narrow"/>
              <a:buChar char="-"/>
            </a:pPr>
            <a:r>
              <a:rPr lang="fr" sz="1800">
                <a:solidFill>
                  <a:srgbClr val="292929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Division et conquête </a:t>
            </a:r>
            <a:endParaRPr sz="1800">
              <a:solidFill>
                <a:srgbClr val="292929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PT Sans Narrow"/>
              <a:buChar char="-"/>
            </a:pPr>
            <a:r>
              <a:rPr lang="fr" sz="1800">
                <a:solidFill>
                  <a:srgbClr val="292929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Elimination des points intérieurs</a:t>
            </a:r>
            <a:endParaRPr sz="1800">
              <a:solidFill>
                <a:srgbClr val="292929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PT Sans Narrow"/>
              <a:buChar char="-"/>
            </a:pPr>
            <a:r>
              <a:rPr lang="fr" sz="1800">
                <a:solidFill>
                  <a:srgbClr val="292929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Fusion finale</a:t>
            </a:r>
            <a:endParaRPr sz="1800">
              <a:solidFill>
                <a:srgbClr val="292929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492" name="Google Shape;492;p49"/>
          <p:cNvSpPr txBox="1"/>
          <p:nvPr/>
        </p:nvSpPr>
        <p:spPr>
          <a:xfrm>
            <a:off x="1209950" y="4587500"/>
            <a:ext cx="2841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PT Sans Narrow"/>
                <a:ea typeface="PT Sans Narrow"/>
                <a:cs typeface="PT Sans Narrow"/>
                <a:sym typeface="PT Sans Narrow"/>
              </a:rPr>
              <a:t>Crâne lissé</a:t>
            </a:r>
            <a:endParaRPr sz="13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493" name="Google Shape;49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425" y="729300"/>
            <a:ext cx="4126650" cy="379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6322" y="2571750"/>
            <a:ext cx="2232800" cy="219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0"/>
          <p:cNvSpPr txBox="1"/>
          <p:nvPr>
            <p:ph type="title"/>
          </p:nvPr>
        </p:nvSpPr>
        <p:spPr>
          <a:xfrm>
            <a:off x="1440300" y="1802550"/>
            <a:ext cx="62634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300">
                <a:solidFill>
                  <a:srgbClr val="0C343D"/>
                </a:solidFill>
              </a:rPr>
              <a:t>3</a:t>
            </a:r>
            <a:r>
              <a:rPr lang="fr" sz="4300">
                <a:solidFill>
                  <a:srgbClr val="0C343D"/>
                </a:solidFill>
              </a:rPr>
              <a:t>.	Automatisation de </a:t>
            </a:r>
            <a:r>
              <a:rPr lang="fr" sz="4300">
                <a:solidFill>
                  <a:srgbClr val="0C343D"/>
                </a:solidFill>
              </a:rPr>
              <a:t>l'adaptation</a:t>
            </a:r>
            <a:r>
              <a:rPr lang="fr" sz="4300">
                <a:solidFill>
                  <a:srgbClr val="0C343D"/>
                </a:solidFill>
              </a:rPr>
              <a:t> du maillage</a:t>
            </a:r>
            <a:endParaRPr sz="4300">
              <a:solidFill>
                <a:srgbClr val="0C343D"/>
              </a:solidFill>
            </a:endParaRPr>
          </a:p>
        </p:txBody>
      </p:sp>
      <p:sp>
        <p:nvSpPr>
          <p:cNvPr id="500" name="Google Shape;500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1"/>
          <p:cNvSpPr txBox="1"/>
          <p:nvPr>
            <p:ph idx="1" type="body"/>
          </p:nvPr>
        </p:nvSpPr>
        <p:spPr>
          <a:xfrm>
            <a:off x="311700" y="1081700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200"/>
              <a:buFont typeface="PT Sans Narrow"/>
              <a:buChar char="-"/>
            </a:pPr>
            <a:r>
              <a:rPr lang="fr">
                <a:solidFill>
                  <a:srgbClr val="292929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Mise en place d’un modèle générique de crâne</a:t>
            </a:r>
            <a:endParaRPr>
              <a:solidFill>
                <a:srgbClr val="292929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506" name="Google Shape;50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874" y="1687424"/>
            <a:ext cx="3346923" cy="29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51"/>
          <p:cNvPicPr preferRelativeResize="0"/>
          <p:nvPr/>
        </p:nvPicPr>
        <p:blipFill rotWithShape="1">
          <a:blip r:embed="rId4">
            <a:alphaModFix/>
          </a:blip>
          <a:srcRect b="8892" l="0" r="9387" t="0"/>
          <a:stretch/>
        </p:blipFill>
        <p:spPr>
          <a:xfrm>
            <a:off x="4524478" y="1687422"/>
            <a:ext cx="3216763" cy="29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9" name="Google Shape;509;p51"/>
          <p:cNvSpPr txBox="1"/>
          <p:nvPr>
            <p:ph type="title"/>
          </p:nvPr>
        </p:nvSpPr>
        <p:spPr>
          <a:xfrm>
            <a:off x="108825" y="954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050"/>
              <a:t>Création d’un maillage de référence sur Altair Hypermesh</a:t>
            </a:r>
            <a:endParaRPr sz="205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4"/>
          <p:cNvSpPr txBox="1"/>
          <p:nvPr>
            <p:ph type="title"/>
          </p:nvPr>
        </p:nvSpPr>
        <p:spPr>
          <a:xfrm>
            <a:off x="720000" y="640080"/>
            <a:ext cx="3234900" cy="11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SOMMAIRE</a:t>
            </a:r>
            <a:endParaRPr/>
          </a:p>
        </p:txBody>
      </p:sp>
      <p:sp>
        <p:nvSpPr>
          <p:cNvPr id="337" name="Google Shape;337;p34"/>
          <p:cNvSpPr/>
          <p:nvPr/>
        </p:nvSpPr>
        <p:spPr>
          <a:xfrm>
            <a:off x="311700" y="1266325"/>
            <a:ext cx="4104600" cy="1562100"/>
          </a:xfrm>
          <a:prstGeom prst="frame">
            <a:avLst>
              <a:gd fmla="val 12500" name="adj1"/>
            </a:avLst>
          </a:prstGeom>
          <a:solidFill>
            <a:schemeClr val="accent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8" name="Google Shape;338;p34"/>
          <p:cNvSpPr/>
          <p:nvPr/>
        </p:nvSpPr>
        <p:spPr>
          <a:xfrm>
            <a:off x="4572000" y="1266325"/>
            <a:ext cx="4260300" cy="1562100"/>
          </a:xfrm>
          <a:prstGeom prst="frame">
            <a:avLst>
              <a:gd fmla="val 12500" name="adj1"/>
            </a:avLst>
          </a:prstGeom>
          <a:solidFill>
            <a:schemeClr val="accent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9" name="Google Shape;339;p34"/>
          <p:cNvSpPr/>
          <p:nvPr/>
        </p:nvSpPr>
        <p:spPr>
          <a:xfrm>
            <a:off x="311700" y="2953075"/>
            <a:ext cx="4104600" cy="1562100"/>
          </a:xfrm>
          <a:prstGeom prst="frame">
            <a:avLst>
              <a:gd fmla="val 12500" name="adj1"/>
            </a:avLst>
          </a:prstGeom>
          <a:solidFill>
            <a:schemeClr val="accent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0" name="Google Shape;340;p34"/>
          <p:cNvSpPr/>
          <p:nvPr/>
        </p:nvSpPr>
        <p:spPr>
          <a:xfrm>
            <a:off x="4572000" y="2953150"/>
            <a:ext cx="4260300" cy="1562100"/>
          </a:xfrm>
          <a:prstGeom prst="frame">
            <a:avLst>
              <a:gd fmla="val 12500" name="adj1"/>
            </a:avLst>
          </a:prstGeom>
          <a:solidFill>
            <a:schemeClr val="accent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1" name="Google Shape;341;p34"/>
          <p:cNvSpPr txBox="1"/>
          <p:nvPr/>
        </p:nvSpPr>
        <p:spPr>
          <a:xfrm>
            <a:off x="1313100" y="1600975"/>
            <a:ext cx="2101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PT Sans Narrow"/>
              <a:buAutoNum type="arabicPeriod"/>
            </a:pPr>
            <a:r>
              <a:rPr b="1" lang="fr" sz="23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Présentation du projet</a:t>
            </a:r>
            <a:endParaRPr b="1" sz="2300">
              <a:solidFill>
                <a:schemeClr val="dk2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42" name="Google Shape;342;p34"/>
          <p:cNvSpPr txBox="1"/>
          <p:nvPr/>
        </p:nvSpPr>
        <p:spPr>
          <a:xfrm>
            <a:off x="5417400" y="1606388"/>
            <a:ext cx="25695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3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2. Automatisation de la segmentation</a:t>
            </a:r>
            <a:endParaRPr b="1" sz="2300">
              <a:solidFill>
                <a:schemeClr val="dk2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43" name="Google Shape;343;p34"/>
          <p:cNvSpPr txBox="1"/>
          <p:nvPr/>
        </p:nvSpPr>
        <p:spPr>
          <a:xfrm>
            <a:off x="1079250" y="3287713"/>
            <a:ext cx="25695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3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3</a:t>
            </a:r>
            <a:r>
              <a:rPr b="1" lang="fr" sz="23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. Automatisation du maillage</a:t>
            </a:r>
            <a:endParaRPr b="1" sz="2300">
              <a:solidFill>
                <a:schemeClr val="dk2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44" name="Google Shape;344;p34"/>
          <p:cNvSpPr txBox="1"/>
          <p:nvPr/>
        </p:nvSpPr>
        <p:spPr>
          <a:xfrm>
            <a:off x="5417400" y="3464788"/>
            <a:ext cx="2569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3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4. Conclusion</a:t>
            </a:r>
            <a:endParaRPr b="1" sz="2300">
              <a:solidFill>
                <a:schemeClr val="dk2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45" name="Google Shape;345;p34"/>
          <p:cNvSpPr/>
          <p:nvPr/>
        </p:nvSpPr>
        <p:spPr>
          <a:xfrm>
            <a:off x="4185375" y="2633825"/>
            <a:ext cx="549900" cy="5388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6" name="Google Shape;34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2"/>
          <p:cNvSpPr txBox="1"/>
          <p:nvPr>
            <p:ph idx="1" type="body"/>
          </p:nvPr>
        </p:nvSpPr>
        <p:spPr>
          <a:xfrm>
            <a:off x="311700" y="1127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T Sans Narrow"/>
              <a:buChar char="-"/>
            </a:pPr>
            <a:r>
              <a:rPr lang="fr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Directement à partir de mesure faite sur notre maillage</a:t>
            </a:r>
            <a:endParaRPr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515" name="Google Shape;515;p52"/>
          <p:cNvPicPr preferRelativeResize="0"/>
          <p:nvPr/>
        </p:nvPicPr>
        <p:blipFill rotWithShape="1">
          <a:blip r:embed="rId3">
            <a:alphaModFix/>
          </a:blip>
          <a:srcRect b="13890" l="18693" r="24643" t="17817"/>
          <a:stretch/>
        </p:blipFill>
        <p:spPr>
          <a:xfrm>
            <a:off x="846025" y="1622150"/>
            <a:ext cx="2331251" cy="190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52"/>
          <p:cNvPicPr preferRelativeResize="0"/>
          <p:nvPr/>
        </p:nvPicPr>
        <p:blipFill rotWithShape="1">
          <a:blip r:embed="rId4">
            <a:alphaModFix/>
          </a:blip>
          <a:srcRect b="27226" l="18769" r="16417" t="19251"/>
          <a:stretch/>
        </p:blipFill>
        <p:spPr>
          <a:xfrm>
            <a:off x="3660552" y="1622150"/>
            <a:ext cx="2331250" cy="1887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54064" y="3695805"/>
            <a:ext cx="4222061" cy="1261112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9" name="Google Shape;519;p52"/>
          <p:cNvSpPr txBox="1"/>
          <p:nvPr>
            <p:ph type="title"/>
          </p:nvPr>
        </p:nvSpPr>
        <p:spPr>
          <a:xfrm>
            <a:off x="108825" y="954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050"/>
              <a:t>Les prémices de l’adaptation du maillage</a:t>
            </a:r>
            <a:endParaRPr sz="205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5" name="Google Shape;525;p53"/>
          <p:cNvSpPr txBox="1"/>
          <p:nvPr/>
        </p:nvSpPr>
        <p:spPr>
          <a:xfrm>
            <a:off x="269700" y="746700"/>
            <a:ext cx="8874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292929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Objectif</a:t>
            </a:r>
            <a:endParaRPr b="1" sz="1800">
              <a:solidFill>
                <a:srgbClr val="292929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PT Sans Narrow"/>
              <a:buChar char="-"/>
            </a:pPr>
            <a:r>
              <a:rPr lang="fr" sz="1800">
                <a:solidFill>
                  <a:srgbClr val="292929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Obtenir un maillage personnalisé à partir de l’image médicale d’un patient et d’un maillage générique</a:t>
            </a:r>
            <a:endParaRPr sz="1800">
              <a:solidFill>
                <a:srgbClr val="292929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PT Sans Narrow"/>
              <a:buChar char="-"/>
            </a:pPr>
            <a:r>
              <a:rPr lang="fr" sz="1800">
                <a:solidFill>
                  <a:srgbClr val="292929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Automatiser le processus autant que possible</a:t>
            </a:r>
            <a:endParaRPr sz="1800">
              <a:solidFill>
                <a:srgbClr val="292929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92929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292929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Méthodes explorées</a:t>
            </a:r>
            <a:endParaRPr b="1" sz="1800">
              <a:solidFill>
                <a:srgbClr val="292929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PT Sans Narrow"/>
              <a:buChar char="-"/>
            </a:pPr>
            <a:r>
              <a:rPr lang="fr" sz="1800">
                <a:solidFill>
                  <a:srgbClr val="292929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Krigeage</a:t>
            </a:r>
            <a:endParaRPr sz="1800">
              <a:solidFill>
                <a:srgbClr val="292929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PT Sans Narrow"/>
              <a:buChar char="-"/>
            </a:pPr>
            <a:r>
              <a:rPr lang="fr" sz="1800">
                <a:solidFill>
                  <a:srgbClr val="292929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Algorithme du plus proche voisin</a:t>
            </a:r>
            <a:endParaRPr sz="1800">
              <a:solidFill>
                <a:srgbClr val="292929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526" name="Google Shape;526;p53"/>
          <p:cNvSpPr txBox="1"/>
          <p:nvPr/>
        </p:nvSpPr>
        <p:spPr>
          <a:xfrm>
            <a:off x="71600" y="83525"/>
            <a:ext cx="6350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Automatisation de l’adaptation du maillage</a:t>
            </a:r>
            <a:endParaRPr b="1" sz="20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2" name="Google Shape;532;p54"/>
          <p:cNvSpPr txBox="1"/>
          <p:nvPr/>
        </p:nvSpPr>
        <p:spPr>
          <a:xfrm>
            <a:off x="149875" y="597613"/>
            <a:ext cx="8941800" cy="40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292929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Krigeage</a:t>
            </a:r>
            <a:endParaRPr b="1" sz="1800">
              <a:solidFill>
                <a:srgbClr val="292929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PT Sans Narrow"/>
              <a:buChar char="-"/>
            </a:pPr>
            <a:r>
              <a:rPr lang="fr" sz="1800">
                <a:solidFill>
                  <a:srgbClr val="292929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Méthode d’interpolation → </a:t>
            </a:r>
            <a:r>
              <a:rPr lang="fr" sz="1800">
                <a:solidFill>
                  <a:srgbClr val="292929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Estimation d'une valeur à un endroit non échantillonné, calculée comme la somme pondérée des points échantillonnés adjacents</a:t>
            </a:r>
            <a:endParaRPr sz="1800">
              <a:solidFill>
                <a:srgbClr val="292929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292929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→ Prend en compte la corrélation </a:t>
            </a:r>
            <a:r>
              <a:rPr lang="fr" sz="1800">
                <a:solidFill>
                  <a:srgbClr val="292929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spatiale</a:t>
            </a:r>
            <a:r>
              <a:rPr lang="fr" sz="1800">
                <a:solidFill>
                  <a:srgbClr val="292929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entre les données (pondération)</a:t>
            </a:r>
            <a:endParaRPr sz="1800">
              <a:solidFill>
                <a:srgbClr val="292929"/>
              </a:solidFill>
              <a:highlight>
                <a:srgbClr val="FFFFFF"/>
              </a:highlight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PT Sans Narrow"/>
              <a:buChar char="-"/>
            </a:pPr>
            <a:r>
              <a:rPr lang="fr" sz="1800">
                <a:solidFill>
                  <a:srgbClr val="292929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Couramment utilisée en géostatistique</a:t>
            </a:r>
            <a:endParaRPr sz="1800">
              <a:solidFill>
                <a:srgbClr val="292929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92929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292929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Pertinence</a:t>
            </a:r>
            <a:endParaRPr b="1" sz="1800">
              <a:solidFill>
                <a:srgbClr val="292929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PT Sans Narrow"/>
              <a:buChar char="-"/>
            </a:pPr>
            <a:r>
              <a:rPr lang="fr" sz="1800">
                <a:solidFill>
                  <a:srgbClr val="292929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Interpolation peut être nécessaire dans le cas où le rapport </a:t>
            </a:r>
            <a:r>
              <a:rPr i="1" lang="fr" sz="1800">
                <a:solidFill>
                  <a:srgbClr val="292929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nœud patient/nœud maillage</a:t>
            </a:r>
            <a:r>
              <a:rPr lang="fr" sz="1800">
                <a:solidFill>
                  <a:srgbClr val="292929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n’est pas de 1:1</a:t>
            </a:r>
            <a:endParaRPr sz="1800">
              <a:solidFill>
                <a:srgbClr val="292929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PT Sans Narrow"/>
              <a:buChar char="-"/>
            </a:pPr>
            <a:r>
              <a:rPr lang="fr" sz="1800">
                <a:solidFill>
                  <a:srgbClr val="292929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Le krigeage permet l’estimation de nouvelles positions pour les nœuds du maillage générique </a:t>
            </a:r>
            <a:endParaRPr sz="1800">
              <a:solidFill>
                <a:srgbClr val="292929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PT Sans Narrow"/>
              <a:buChar char="-"/>
            </a:pPr>
            <a:r>
              <a:rPr lang="fr" sz="1800">
                <a:solidFill>
                  <a:srgbClr val="292929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Déformation plus lisse</a:t>
            </a:r>
            <a:endParaRPr sz="1800">
              <a:solidFill>
                <a:srgbClr val="292929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292929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533" name="Google Shape;533;p54"/>
          <p:cNvSpPr txBox="1"/>
          <p:nvPr/>
        </p:nvSpPr>
        <p:spPr>
          <a:xfrm>
            <a:off x="71600" y="83525"/>
            <a:ext cx="6350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Automatisation de l’adaptation du maillage</a:t>
            </a:r>
            <a:endParaRPr b="1" sz="20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9" name="Google Shape;539;p55"/>
          <p:cNvSpPr txBox="1"/>
          <p:nvPr/>
        </p:nvSpPr>
        <p:spPr>
          <a:xfrm>
            <a:off x="384975" y="1057613"/>
            <a:ext cx="67290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-"/>
            </a:pPr>
            <a:r>
              <a:rPr lang="fr" sz="1800">
                <a:latin typeface="PT Sans Narrow"/>
                <a:ea typeface="PT Sans Narrow"/>
                <a:cs typeface="PT Sans Narrow"/>
                <a:sym typeface="PT Sans Narrow"/>
              </a:rPr>
              <a:t>Avec l’interface de programmation Python de HyperMesh (2024.1) : </a:t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800">
                <a:latin typeface="PT Sans Narrow"/>
                <a:ea typeface="PT Sans Narrow"/>
                <a:cs typeface="PT Sans Narrow"/>
                <a:sym typeface="PT Sans Narrow"/>
              </a:rPr>
              <a:t>1.   Chargement du modèle générique dans HyperMesh  </a:t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800">
                <a:latin typeface="PT Sans Narrow"/>
                <a:ea typeface="PT Sans Narrow"/>
                <a:cs typeface="PT Sans Narrow"/>
                <a:sym typeface="PT Sans Narrow"/>
              </a:rPr>
              <a:t>2.   Extraction des coordonnées des noeuds du maillage</a:t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800">
                <a:latin typeface="PT Sans Narrow"/>
                <a:ea typeface="PT Sans Narrow"/>
                <a:cs typeface="PT Sans Narrow"/>
                <a:sym typeface="PT Sans Narrow"/>
              </a:rPr>
              <a:t>      Extraction des coordonnées des noeuds patient</a:t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3.   Implémentation du krigeage </a:t>
            </a:r>
            <a:endParaRPr sz="18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T Sans Narrow"/>
              <a:buChar char="-"/>
            </a:pPr>
            <a:r>
              <a:rPr lang="fr" sz="1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Avec l’interface de programmation TCL de HyperMesh : </a:t>
            </a:r>
            <a:endParaRPr sz="18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4.   Mise à jour des coordonnées des noeuds du maillage</a:t>
            </a:r>
            <a:endParaRPr sz="18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T Sans Narrow"/>
              <a:buChar char="-"/>
            </a:pPr>
            <a:r>
              <a:rPr lang="fr" sz="1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Analyse de la qualité du maillage</a:t>
            </a:r>
            <a:endParaRPr sz="18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540" name="Google Shape;540;p55"/>
          <p:cNvSpPr txBox="1"/>
          <p:nvPr/>
        </p:nvSpPr>
        <p:spPr>
          <a:xfrm>
            <a:off x="6612700" y="583625"/>
            <a:ext cx="2898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Requiert l’installation de librairies additionnelles : </a:t>
            </a:r>
            <a:endParaRPr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pykrige </a:t>
            </a:r>
            <a:r>
              <a:rPr lang="fr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et </a:t>
            </a:r>
            <a:r>
              <a:rPr i="1" lang="fr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numpy-stl</a:t>
            </a:r>
            <a:endParaRPr i="1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541" name="Google Shape;541;p55"/>
          <p:cNvSpPr txBox="1"/>
          <p:nvPr/>
        </p:nvSpPr>
        <p:spPr>
          <a:xfrm>
            <a:off x="311700" y="661550"/>
            <a:ext cx="50958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20">
                <a:latin typeface="PT Sans Narrow"/>
                <a:ea typeface="PT Sans Narrow"/>
                <a:cs typeface="PT Sans Narrow"/>
                <a:sym typeface="PT Sans Narrow"/>
              </a:rPr>
              <a:t>Étapes</a:t>
            </a:r>
            <a:endParaRPr b="1" sz="182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cxnSp>
        <p:nvCxnSpPr>
          <p:cNvPr id="542" name="Google Shape;542;p55"/>
          <p:cNvCxnSpPr/>
          <p:nvPr/>
        </p:nvCxnSpPr>
        <p:spPr>
          <a:xfrm flipH="1">
            <a:off x="6421700" y="965075"/>
            <a:ext cx="811500" cy="283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3" name="Google Shape;543;p55"/>
          <p:cNvSpPr txBox="1"/>
          <p:nvPr/>
        </p:nvSpPr>
        <p:spPr>
          <a:xfrm>
            <a:off x="71600" y="83525"/>
            <a:ext cx="6350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Automatisation de l’adaptation du maillage</a:t>
            </a:r>
            <a:endParaRPr b="1" sz="20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9" name="Google Shape;549;p56"/>
          <p:cNvSpPr txBox="1"/>
          <p:nvPr/>
        </p:nvSpPr>
        <p:spPr>
          <a:xfrm>
            <a:off x="0" y="1081500"/>
            <a:ext cx="48108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-"/>
            </a:pPr>
            <a:r>
              <a:rPr lang="fr" sz="1800">
                <a:latin typeface="PT Sans Narrow"/>
                <a:ea typeface="PT Sans Narrow"/>
                <a:cs typeface="PT Sans Narrow"/>
                <a:sym typeface="PT Sans Narrow"/>
              </a:rPr>
              <a:t>Chargement du modèle générique dans HyperMesh  </a:t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T Sans Narrow"/>
              <a:buChar char="-"/>
            </a:pPr>
            <a:r>
              <a:rPr lang="fr" sz="1800">
                <a:latin typeface="PT Sans Narrow"/>
                <a:ea typeface="PT Sans Narrow"/>
                <a:cs typeface="PT Sans Narrow"/>
                <a:sym typeface="PT Sans Narrow"/>
              </a:rPr>
              <a:t>Extraction des coordonnées des noeuds du maillage à partir du ficher .hm</a:t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T Sans Narrow"/>
              <a:buChar char="-"/>
            </a:pPr>
            <a:r>
              <a:rPr lang="fr" sz="1800">
                <a:latin typeface="PT Sans Narrow"/>
                <a:ea typeface="PT Sans Narrow"/>
                <a:cs typeface="PT Sans Narrow"/>
                <a:sym typeface="PT Sans Narrow"/>
              </a:rPr>
              <a:t>Extraction des coordonnées des noeuds patient à partir du fichier .stl</a:t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550" name="Google Shape;550;p56"/>
          <p:cNvSpPr txBox="1"/>
          <p:nvPr/>
        </p:nvSpPr>
        <p:spPr>
          <a:xfrm>
            <a:off x="71600" y="83525"/>
            <a:ext cx="6350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Automatisation de l’adaptation du maillage</a:t>
            </a:r>
            <a:endParaRPr b="1" sz="20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51" name="Google Shape;55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4975" y="947208"/>
            <a:ext cx="3341400" cy="32491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56"/>
          <p:cNvSpPr txBox="1"/>
          <p:nvPr/>
        </p:nvSpPr>
        <p:spPr>
          <a:xfrm>
            <a:off x="6421700" y="42373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300">
                <a:latin typeface="PT Sans Narrow"/>
                <a:ea typeface="PT Sans Narrow"/>
                <a:cs typeface="PT Sans Narrow"/>
                <a:sym typeface="PT Sans Narrow"/>
              </a:rPr>
              <a:t>Sortie sur HyperMesh</a:t>
            </a:r>
            <a:endParaRPr sz="13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8" name="Google Shape;558;p57"/>
          <p:cNvSpPr txBox="1"/>
          <p:nvPr/>
        </p:nvSpPr>
        <p:spPr>
          <a:xfrm>
            <a:off x="397350" y="1615800"/>
            <a:ext cx="38595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PT Sans Narrow"/>
                <a:ea typeface="PT Sans Narrow"/>
                <a:cs typeface="PT Sans Narrow"/>
                <a:sym typeface="PT Sans Narrow"/>
              </a:rPr>
              <a:t>Nombre de nœuds patient : 6209</a:t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800">
                <a:latin typeface="PT Sans Narrow"/>
                <a:ea typeface="PT Sans Narrow"/>
                <a:cs typeface="PT Sans Narrow"/>
                <a:sym typeface="PT Sans Narrow"/>
              </a:rPr>
              <a:t>Variation exponentielle du temps d’exécution du script avec le nombre de nœuds</a:t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800">
                <a:latin typeface="PT Sans Narrow"/>
                <a:ea typeface="PT Sans Narrow"/>
                <a:cs typeface="PT Sans Narrow"/>
                <a:sym typeface="PT Sans Narrow"/>
              </a:rPr>
              <a:t>Plantage pour ~4000 nœuds</a:t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559" name="Google Shape;559;p57"/>
          <p:cNvSpPr txBox="1"/>
          <p:nvPr/>
        </p:nvSpPr>
        <p:spPr>
          <a:xfrm>
            <a:off x="698475" y="742975"/>
            <a:ext cx="85206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20">
                <a:latin typeface="PT Sans Narrow"/>
                <a:ea typeface="PT Sans Narrow"/>
                <a:cs typeface="PT Sans Narrow"/>
                <a:sym typeface="PT Sans Narrow"/>
              </a:rPr>
              <a:t>Temps d’exécution du script</a:t>
            </a:r>
            <a:endParaRPr b="1" sz="182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560" name="Google Shape;560;p57"/>
          <p:cNvSpPr txBox="1"/>
          <p:nvPr/>
        </p:nvSpPr>
        <p:spPr>
          <a:xfrm>
            <a:off x="4572000" y="3616050"/>
            <a:ext cx="4030200" cy="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PT Sans Narrow"/>
                <a:ea typeface="PT Sans Narrow"/>
                <a:cs typeface="PT Sans Narrow"/>
                <a:sym typeface="PT Sans Narrow"/>
              </a:rPr>
              <a:t>Pour 10 nœuds : 1.98 s</a:t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fr" sz="1800">
                <a:latin typeface="PT Sans Narrow"/>
                <a:ea typeface="PT Sans Narrow"/>
                <a:cs typeface="PT Sans Narrow"/>
                <a:sym typeface="PT Sans Narrow"/>
              </a:rPr>
              <a:t>Pour 3500 nœuds : 1358.67 s (22 min 38.67 s)</a:t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561" name="Google Shape;561;p57"/>
          <p:cNvSpPr txBox="1"/>
          <p:nvPr/>
        </p:nvSpPr>
        <p:spPr>
          <a:xfrm>
            <a:off x="71600" y="83525"/>
            <a:ext cx="6350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Automatisation de l’adaptation du maillage</a:t>
            </a:r>
            <a:endParaRPr b="1" sz="20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62" name="Google Shape;56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1538" y="760025"/>
            <a:ext cx="4571125" cy="267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8"/>
          <p:cNvSpPr txBox="1"/>
          <p:nvPr>
            <p:ph idx="1" type="body"/>
          </p:nvPr>
        </p:nvSpPr>
        <p:spPr>
          <a:xfrm>
            <a:off x="311700" y="1135050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 u="sng">
                <a:solidFill>
                  <a:srgbClr val="292929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Automatiser en interne</a:t>
            </a:r>
            <a:r>
              <a:rPr b="1" lang="fr" sz="1800">
                <a:solidFill>
                  <a:srgbClr val="292929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:</a:t>
            </a:r>
            <a:endParaRPr b="1" sz="1800">
              <a:solidFill>
                <a:srgbClr val="292929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PT Sans Narrow"/>
              <a:buChar char="-"/>
            </a:pPr>
            <a:r>
              <a:rPr lang="fr" sz="1800">
                <a:solidFill>
                  <a:srgbClr val="292929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TCL directement présent dans Altair Hypermesh</a:t>
            </a:r>
            <a:endParaRPr sz="1800">
              <a:solidFill>
                <a:srgbClr val="292929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92929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92929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292929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</a:t>
            </a:r>
            <a:endParaRPr b="1" sz="1800">
              <a:solidFill>
                <a:srgbClr val="292929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 u="sng">
                <a:solidFill>
                  <a:srgbClr val="292929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Automatiser en externe :</a:t>
            </a:r>
            <a:endParaRPr b="1" sz="1800" u="sng">
              <a:solidFill>
                <a:srgbClr val="292929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PT Sans Narrow"/>
              <a:buChar char="-"/>
            </a:pPr>
            <a:r>
              <a:rPr lang="fr" sz="1800">
                <a:solidFill>
                  <a:srgbClr val="292929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Utilisation de modules Python  (Choix retenu)</a:t>
            </a:r>
            <a:endParaRPr sz="1800">
              <a:solidFill>
                <a:srgbClr val="292929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292929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	</a:t>
            </a:r>
            <a:endParaRPr sz="1600">
              <a:solidFill>
                <a:srgbClr val="292929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568" name="Google Shape;568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9" name="Google Shape;569;p58"/>
          <p:cNvSpPr txBox="1"/>
          <p:nvPr>
            <p:ph type="title"/>
          </p:nvPr>
        </p:nvSpPr>
        <p:spPr>
          <a:xfrm>
            <a:off x="108825" y="954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050"/>
              <a:t>Les différentes options pour automatiser</a:t>
            </a:r>
            <a:r>
              <a:rPr lang="fr" sz="2040">
                <a:solidFill>
                  <a:schemeClr val="accent3"/>
                </a:solidFill>
              </a:rPr>
              <a:t> </a:t>
            </a:r>
            <a:endParaRPr sz="205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9"/>
          <p:cNvSpPr txBox="1"/>
          <p:nvPr>
            <p:ph idx="1" type="body"/>
          </p:nvPr>
        </p:nvSpPr>
        <p:spPr>
          <a:xfrm>
            <a:off x="517125" y="2089950"/>
            <a:ext cx="4329900" cy="15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PT Sans Narrow"/>
              <a:buChar char="-"/>
            </a:pPr>
            <a:r>
              <a:rPr lang="fr" sz="1800">
                <a:solidFill>
                  <a:srgbClr val="292929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En rouge : le modèle générique</a:t>
            </a:r>
            <a:endParaRPr sz="1800">
              <a:solidFill>
                <a:srgbClr val="292929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PT Sans Narrow"/>
              <a:buChar char="-"/>
            </a:pPr>
            <a:r>
              <a:rPr lang="fr" sz="1800">
                <a:solidFill>
                  <a:srgbClr val="292929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En vert : la segmentation spécifique</a:t>
            </a:r>
            <a:endParaRPr sz="1800">
              <a:solidFill>
                <a:srgbClr val="292929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PT Sans Narrow"/>
              <a:buChar char="-"/>
            </a:pPr>
            <a:r>
              <a:rPr lang="fr" sz="1800">
                <a:solidFill>
                  <a:srgbClr val="292929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En bleu : le résultat de la</a:t>
            </a:r>
            <a:r>
              <a:rPr lang="fr" sz="1800">
                <a:solidFill>
                  <a:srgbClr val="292929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projection  au plus proche voisin de rouge sur vert.</a:t>
            </a:r>
            <a:endParaRPr sz="1800">
              <a:solidFill>
                <a:srgbClr val="292929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575" name="Google Shape;57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449" y="1339800"/>
            <a:ext cx="3855350" cy="317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7" name="Google Shape;577;p59"/>
          <p:cNvSpPr txBox="1"/>
          <p:nvPr>
            <p:ph type="title"/>
          </p:nvPr>
        </p:nvSpPr>
        <p:spPr>
          <a:xfrm>
            <a:off x="108825" y="954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050"/>
              <a:t>Fonctionnement de la projection</a:t>
            </a:r>
            <a:endParaRPr sz="205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0"/>
          <p:cNvSpPr txBox="1"/>
          <p:nvPr>
            <p:ph idx="1" type="body"/>
          </p:nvPr>
        </p:nvSpPr>
        <p:spPr>
          <a:xfrm>
            <a:off x="311700" y="920400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PT Sans Narrow"/>
              <a:buChar char="-"/>
            </a:pPr>
            <a:r>
              <a:rPr lang="fr" sz="1800">
                <a:solidFill>
                  <a:srgbClr val="292929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Un fichier au format Radioss</a:t>
            </a:r>
            <a:endParaRPr sz="1800">
              <a:solidFill>
                <a:srgbClr val="292929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583" name="Google Shape;58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50" y="1831396"/>
            <a:ext cx="4260299" cy="2948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0725" y="1831400"/>
            <a:ext cx="5282854" cy="2490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5" name="Google Shape;585;p60"/>
          <p:cNvCxnSpPr/>
          <p:nvPr/>
        </p:nvCxnSpPr>
        <p:spPr>
          <a:xfrm>
            <a:off x="4060650" y="2368725"/>
            <a:ext cx="37500" cy="268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7" name="Google Shape;587;p60"/>
          <p:cNvSpPr txBox="1"/>
          <p:nvPr>
            <p:ph type="title"/>
          </p:nvPr>
        </p:nvSpPr>
        <p:spPr>
          <a:xfrm>
            <a:off x="108825" y="954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050"/>
              <a:t>Résultat final</a:t>
            </a:r>
            <a:endParaRPr sz="205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1"/>
          <p:cNvSpPr txBox="1"/>
          <p:nvPr>
            <p:ph idx="1" type="body"/>
          </p:nvPr>
        </p:nvSpPr>
        <p:spPr>
          <a:xfrm>
            <a:off x="254575" y="2078000"/>
            <a:ext cx="2909100" cy="12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PT Sans Narrow"/>
              <a:buChar char="-"/>
            </a:pPr>
            <a:r>
              <a:rPr lang="fr" sz="1800">
                <a:solidFill>
                  <a:srgbClr val="292929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La projection est trop forte</a:t>
            </a:r>
            <a:endParaRPr sz="1800">
              <a:solidFill>
                <a:srgbClr val="292929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PT Sans Narrow"/>
              <a:buChar char="-"/>
            </a:pPr>
            <a:r>
              <a:rPr lang="fr" sz="1800">
                <a:solidFill>
                  <a:srgbClr val="292929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Perte d’information</a:t>
            </a:r>
            <a:endParaRPr sz="1800">
              <a:solidFill>
                <a:srgbClr val="292929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92929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593" name="Google Shape;593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4" name="Google Shape;594;p61"/>
          <p:cNvSpPr txBox="1"/>
          <p:nvPr>
            <p:ph type="title"/>
          </p:nvPr>
        </p:nvSpPr>
        <p:spPr>
          <a:xfrm>
            <a:off x="108825" y="954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050"/>
              <a:t>Limites de la projection</a:t>
            </a:r>
            <a:endParaRPr sz="2050"/>
          </a:p>
        </p:txBody>
      </p:sp>
      <p:pic>
        <p:nvPicPr>
          <p:cNvPr id="595" name="Google Shape;59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600" y="740975"/>
            <a:ext cx="5552827" cy="382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5"/>
          <p:cNvSpPr txBox="1"/>
          <p:nvPr>
            <p:ph type="title"/>
          </p:nvPr>
        </p:nvSpPr>
        <p:spPr>
          <a:xfrm>
            <a:off x="311700" y="18025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016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AutoNum type="arabicPeriod"/>
            </a:pPr>
            <a:r>
              <a:rPr lang="fr" sz="4300">
                <a:solidFill>
                  <a:schemeClr val="dk1"/>
                </a:solidFill>
              </a:rPr>
              <a:t>Présentation du projet</a:t>
            </a:r>
            <a:endParaRPr sz="4300">
              <a:solidFill>
                <a:schemeClr val="dk1"/>
              </a:solidFill>
            </a:endParaRPr>
          </a:p>
        </p:txBody>
      </p:sp>
      <p:sp>
        <p:nvSpPr>
          <p:cNvPr id="352" name="Google Shape;35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2"/>
          <p:cNvSpPr txBox="1"/>
          <p:nvPr>
            <p:ph type="title"/>
          </p:nvPr>
        </p:nvSpPr>
        <p:spPr>
          <a:xfrm>
            <a:off x="107400" y="954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50"/>
              <a:t>Développement d’une interface </a:t>
            </a:r>
            <a:endParaRPr sz="2050"/>
          </a:p>
        </p:txBody>
      </p:sp>
      <p:sp>
        <p:nvSpPr>
          <p:cNvPr id="601" name="Google Shape;601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2" name="Google Shape;602;p62"/>
          <p:cNvSpPr txBox="1"/>
          <p:nvPr/>
        </p:nvSpPr>
        <p:spPr>
          <a:xfrm>
            <a:off x="4521950" y="1356138"/>
            <a:ext cx="4398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PT Sans Narrow"/>
              <a:buChar char="-"/>
            </a:pPr>
            <a:r>
              <a:rPr lang="fr" sz="1800">
                <a:solidFill>
                  <a:srgbClr val="292929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Informe l’utilisateur des bibliothèques python </a:t>
            </a:r>
            <a:r>
              <a:rPr lang="fr" sz="1800">
                <a:solidFill>
                  <a:srgbClr val="292929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nécessaires à l’exécution du programme </a:t>
            </a:r>
            <a:r>
              <a:rPr lang="fr" sz="1800">
                <a:solidFill>
                  <a:srgbClr val="292929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</a:t>
            </a:r>
            <a:endParaRPr sz="1800">
              <a:solidFill>
                <a:srgbClr val="292929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03" name="Google Shape;603;p62"/>
          <p:cNvSpPr txBox="1"/>
          <p:nvPr/>
        </p:nvSpPr>
        <p:spPr>
          <a:xfrm>
            <a:off x="4521950" y="2930038"/>
            <a:ext cx="4398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PT Sans Narrow"/>
              <a:buChar char="-"/>
            </a:pPr>
            <a:r>
              <a:rPr lang="fr" sz="1800">
                <a:solidFill>
                  <a:srgbClr val="292929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Permet la sélection du nombre de points de départ, de la tolérance lors de la segmentation et  du taux </a:t>
            </a:r>
            <a:r>
              <a:rPr lang="fr" sz="1800">
                <a:solidFill>
                  <a:srgbClr val="292929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d'échantillonnage</a:t>
            </a:r>
            <a:endParaRPr sz="1800">
              <a:solidFill>
                <a:srgbClr val="292929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04" name="Google Shape;604;p62"/>
          <p:cNvSpPr txBox="1"/>
          <p:nvPr/>
        </p:nvSpPr>
        <p:spPr>
          <a:xfrm>
            <a:off x="4521950" y="2143088"/>
            <a:ext cx="4398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PT Sans Narrow"/>
              <a:buChar char="-"/>
            </a:pPr>
            <a:r>
              <a:rPr lang="fr" sz="1800">
                <a:solidFill>
                  <a:srgbClr val="292929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Système de glisser déposer pour mettre le dossier contenant les images dicom</a:t>
            </a:r>
            <a:endParaRPr sz="1800">
              <a:solidFill>
                <a:srgbClr val="292929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05" name="Google Shape;605;p62"/>
          <p:cNvSpPr txBox="1"/>
          <p:nvPr/>
        </p:nvSpPr>
        <p:spPr>
          <a:xfrm>
            <a:off x="4521950" y="3896338"/>
            <a:ext cx="4398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PT Sans Narrow"/>
              <a:buChar char="-"/>
            </a:pPr>
            <a:r>
              <a:rPr lang="fr" sz="1800">
                <a:solidFill>
                  <a:srgbClr val="292929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Barre de progression </a:t>
            </a:r>
            <a:endParaRPr sz="1800">
              <a:solidFill>
                <a:srgbClr val="292929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606" name="Google Shape;60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125" y="2571748"/>
            <a:ext cx="2896650" cy="24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5399" y="651200"/>
            <a:ext cx="1862454" cy="181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3"/>
          <p:cNvSpPr txBox="1"/>
          <p:nvPr>
            <p:ph type="title"/>
          </p:nvPr>
        </p:nvSpPr>
        <p:spPr>
          <a:xfrm>
            <a:off x="107400" y="954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50"/>
              <a:t>Notice d’utilisation </a:t>
            </a:r>
            <a:r>
              <a:rPr lang="fr" sz="1150"/>
              <a:t>(version complète en annexe)</a:t>
            </a:r>
            <a:endParaRPr sz="1150"/>
          </a:p>
        </p:txBody>
      </p:sp>
      <p:sp>
        <p:nvSpPr>
          <p:cNvPr id="613" name="Google Shape;613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14" name="Google Shape;61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538" y="694489"/>
            <a:ext cx="5332324" cy="375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4"/>
          <p:cNvSpPr txBox="1"/>
          <p:nvPr>
            <p:ph type="title"/>
          </p:nvPr>
        </p:nvSpPr>
        <p:spPr>
          <a:xfrm>
            <a:off x="1440300" y="1802550"/>
            <a:ext cx="62634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300">
                <a:solidFill>
                  <a:schemeClr val="dk1"/>
                </a:solidFill>
              </a:rPr>
              <a:t>4</a:t>
            </a:r>
            <a:r>
              <a:rPr lang="fr" sz="4300">
                <a:solidFill>
                  <a:schemeClr val="dk1"/>
                </a:solidFill>
              </a:rPr>
              <a:t>.	Conclusion</a:t>
            </a:r>
            <a:endParaRPr sz="4300">
              <a:solidFill>
                <a:schemeClr val="dk1"/>
              </a:solidFill>
            </a:endParaRPr>
          </a:p>
        </p:txBody>
      </p:sp>
      <p:sp>
        <p:nvSpPr>
          <p:cNvPr id="620" name="Google Shape;620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5"/>
          <p:cNvSpPr txBox="1"/>
          <p:nvPr>
            <p:ph type="title"/>
          </p:nvPr>
        </p:nvSpPr>
        <p:spPr>
          <a:xfrm>
            <a:off x="311700" y="228175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300">
                <a:solidFill>
                  <a:schemeClr val="dk1"/>
                </a:solidFill>
              </a:rPr>
              <a:t>Annexe : </a:t>
            </a:r>
            <a:r>
              <a:rPr lang="fr" sz="4300">
                <a:solidFill>
                  <a:schemeClr val="dk1"/>
                </a:solidFill>
              </a:rPr>
              <a:t>Planning suivi</a:t>
            </a:r>
            <a:endParaRPr sz="4300">
              <a:solidFill>
                <a:schemeClr val="dk1"/>
              </a:solidFill>
            </a:endParaRPr>
          </a:p>
        </p:txBody>
      </p:sp>
      <p:sp>
        <p:nvSpPr>
          <p:cNvPr id="626" name="Google Shape;626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627" name="Google Shape;62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66575"/>
            <a:ext cx="8839200" cy="297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6"/>
          <p:cNvSpPr txBox="1"/>
          <p:nvPr>
            <p:ph type="title"/>
          </p:nvPr>
        </p:nvSpPr>
        <p:spPr>
          <a:xfrm>
            <a:off x="311700" y="228175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300">
                <a:solidFill>
                  <a:schemeClr val="dk1"/>
                </a:solidFill>
              </a:rPr>
              <a:t>Annexe : Planning suivi</a:t>
            </a:r>
            <a:endParaRPr sz="4300">
              <a:solidFill>
                <a:schemeClr val="dk1"/>
              </a:solidFill>
            </a:endParaRPr>
          </a:p>
        </p:txBody>
      </p:sp>
      <p:sp>
        <p:nvSpPr>
          <p:cNvPr id="633" name="Google Shape;633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634" name="Google Shape;63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50" y="1766575"/>
            <a:ext cx="8839201" cy="286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67"/>
          <p:cNvSpPr txBox="1"/>
          <p:nvPr>
            <p:ph type="title"/>
          </p:nvPr>
        </p:nvSpPr>
        <p:spPr>
          <a:xfrm>
            <a:off x="311700" y="228175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300">
                <a:solidFill>
                  <a:schemeClr val="dk1"/>
                </a:solidFill>
              </a:rPr>
              <a:t>Annexe : Notice d’utilisation</a:t>
            </a:r>
            <a:endParaRPr sz="4300">
              <a:solidFill>
                <a:schemeClr val="dk1"/>
              </a:solidFill>
            </a:endParaRPr>
          </a:p>
        </p:txBody>
      </p:sp>
      <p:sp>
        <p:nvSpPr>
          <p:cNvPr id="640" name="Google Shape;640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641" name="Google Shape;64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325" y="1766575"/>
            <a:ext cx="2174285" cy="307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735" y="1766575"/>
            <a:ext cx="2171114" cy="307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0249" y="1918975"/>
            <a:ext cx="2160258" cy="307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8"/>
          <p:cNvSpPr txBox="1"/>
          <p:nvPr>
            <p:ph type="title"/>
          </p:nvPr>
        </p:nvSpPr>
        <p:spPr>
          <a:xfrm>
            <a:off x="0" y="0"/>
            <a:ext cx="8520600" cy="6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Annexe : Bibliographie</a:t>
            </a:r>
            <a:endParaRPr sz="2000"/>
          </a:p>
        </p:txBody>
      </p:sp>
      <p:sp>
        <p:nvSpPr>
          <p:cNvPr id="649" name="Google Shape;649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50" name="Google Shape;650;p68"/>
          <p:cNvSpPr txBox="1"/>
          <p:nvPr/>
        </p:nvSpPr>
        <p:spPr>
          <a:xfrm>
            <a:off x="276000" y="235175"/>
            <a:ext cx="8592000" cy="3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PT Sans Narrow"/>
                <a:ea typeface="PT Sans Narrow"/>
                <a:cs typeface="PT Sans Narrow"/>
                <a:sym typeface="PT Sans Narrow"/>
              </a:rPr>
              <a:t>[1]</a:t>
            </a:r>
            <a:r>
              <a:rPr lang="fr">
                <a:latin typeface="PT Sans Narrow"/>
                <a:ea typeface="PT Sans Narrow"/>
                <a:cs typeface="PT Sans Narrow"/>
                <a:sym typeface="PT Sans Narrow"/>
              </a:rPr>
              <a:t> NOLWENN FOUGERON, PIERRE-YVES ROHAN, AURÉLIEN MACRON, CHRISTOPHE TRAVERT, HÉLÈNE PILLET &amp; WAFA SKALLI : Subject specific finite element mesh generation of the pelvis from biplanar x-ray images: application to 120 clinical cases : </a:t>
            </a:r>
            <a:r>
              <a:rPr i="1" lang="fr">
                <a:latin typeface="PT Sans Narrow"/>
                <a:ea typeface="PT Sans Narrow"/>
                <a:cs typeface="PT Sans Narrow"/>
                <a:sym typeface="PT Sans Narrow"/>
              </a:rPr>
              <a:t>Computer Methods in Biomechanics and Biomedical Engineering (2018), p. 408-412</a:t>
            </a:r>
            <a:endParaRPr i="1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just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fr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DOI: 10.1080/10255842.2018.1469624</a:t>
            </a:r>
            <a:endParaRPr i="1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just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>
                <a:latin typeface="PT Sans Narrow"/>
                <a:ea typeface="PT Sans Narrow"/>
                <a:cs typeface="PT Sans Narrow"/>
                <a:sym typeface="PT Sans Narrow"/>
              </a:rPr>
              <a:t>[2]</a:t>
            </a:r>
            <a:r>
              <a:rPr lang="fr">
                <a:latin typeface="PT Sans Narrow"/>
                <a:ea typeface="PT Sans Narrow"/>
                <a:cs typeface="PT Sans Narrow"/>
                <a:sym typeface="PT Sans Narrow"/>
              </a:rPr>
              <a:t> CHRISTIANE CAOUETTE, NICOLE IKIN, ISABELLE VILLEMURE et al. : Geometry reconstruction method for patient-specific finite element models for the assessment of tibia fracture risk in osteogenesis imperfecta : </a:t>
            </a:r>
            <a:r>
              <a:rPr i="1" lang="fr">
                <a:latin typeface="PT Sans Narrow"/>
                <a:ea typeface="PT Sans Narrow"/>
                <a:cs typeface="PT Sans Narrow"/>
                <a:sym typeface="PT Sans Narrow"/>
              </a:rPr>
              <a:t>Medical &amp; Biological Engineering &amp; Computing, Vol. 55 (2017), p. 549–560</a:t>
            </a:r>
            <a:endParaRPr i="1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just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fr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DOI: 10.1007/s11517-016-1526-5</a:t>
            </a:r>
            <a:endParaRPr i="1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just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>
                <a:latin typeface="PT Sans Narrow"/>
                <a:ea typeface="PT Sans Narrow"/>
                <a:cs typeface="PT Sans Narrow"/>
                <a:sym typeface="PT Sans Narrow"/>
              </a:rPr>
              <a:t>[3]</a:t>
            </a:r>
            <a:r>
              <a:rPr lang="fr">
                <a:latin typeface="PT Sans Narrow"/>
                <a:ea typeface="PT Sans Narrow"/>
                <a:cs typeface="PT Sans Narrow"/>
                <a:sym typeface="PT Sans Narrow"/>
              </a:rPr>
              <a:t> NADINE MICHÈLE LALONDE, YVAN PETIT,CARL-ERIC AUBIN, ERIC WAGNAC, PIERRE-JEAN ARNOUX : Method to Geometrically Personalize a Detailed Finite-Element Model of the Spine : </a:t>
            </a:r>
            <a:r>
              <a:rPr i="1" lang="fr">
                <a:latin typeface="PT Sans Narrow"/>
                <a:ea typeface="PT Sans Narrow"/>
                <a:cs typeface="PT Sans Narrow"/>
                <a:sym typeface="PT Sans Narrow"/>
              </a:rPr>
              <a:t>IEEE Transactions on Biomedical Engineering, Vol. 60, Issue 7 (2013), p. 2014-2021</a:t>
            </a:r>
            <a:endParaRPr i="1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just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fr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DOI: 10.1109/TBME.2013.2246865, ISSN: 0018-9294 (print), 1558-2531 (electronic)</a:t>
            </a:r>
            <a:endParaRPr i="1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just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>
                <a:latin typeface="PT Sans Narrow"/>
                <a:ea typeface="PT Sans Narrow"/>
                <a:cs typeface="PT Sans Narrow"/>
                <a:sym typeface="PT Sans Narrow"/>
              </a:rPr>
              <a:t>[4]</a:t>
            </a:r>
            <a:r>
              <a:rPr lang="fr">
                <a:latin typeface="PT Sans Narrow"/>
                <a:ea typeface="PT Sans Narrow"/>
                <a:cs typeface="PT Sans Narrow"/>
                <a:sym typeface="PT Sans Narrow"/>
              </a:rPr>
              <a:t> HILMI RIFAI, ISABELLE BLOCH, SETH HUTCHINSON, JOE WIART, LINE GARNERO : Segmentation of the skull in MRI volumes using deformable model and taking the partial volume effect into account : </a:t>
            </a:r>
            <a:r>
              <a:rPr i="1" lang="fr">
                <a:latin typeface="PT Sans Narrow"/>
                <a:ea typeface="PT Sans Narrow"/>
                <a:cs typeface="PT Sans Narrow"/>
                <a:sym typeface="PT Sans Narrow"/>
              </a:rPr>
              <a:t>Medical Image Analysis, Vol. 4, Issue 3 (2000), p. 219-233</a:t>
            </a:r>
            <a:endParaRPr i="1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just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fr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DOI: 10.1016/S1361-8415(00)00016-5</a:t>
            </a:r>
            <a:endParaRPr i="1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 txBox="1"/>
          <p:nvPr>
            <p:ph idx="1" type="body"/>
          </p:nvPr>
        </p:nvSpPr>
        <p:spPr>
          <a:xfrm>
            <a:off x="4513150" y="1439700"/>
            <a:ext cx="4260300" cy="24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Pourquoi un crâne humain ?</a:t>
            </a:r>
            <a:endParaRPr sz="18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T Sans Narrow"/>
              <a:buChar char="-"/>
            </a:pPr>
            <a:r>
              <a:rPr lang="fr" sz="1800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Importance dans les diagnostiques et le milieu chirurgical</a:t>
            </a:r>
            <a:endParaRPr sz="18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T Sans Narrow"/>
              <a:buChar char="-"/>
            </a:pPr>
            <a:r>
              <a:rPr lang="fr" sz="1800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Protection du cerveau :  “casque naturel”</a:t>
            </a:r>
            <a:endParaRPr sz="18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T Sans Narrow"/>
              <a:buChar char="-"/>
            </a:pPr>
            <a:r>
              <a:rPr lang="fr" sz="1800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Localisation d’organes sensoriels</a:t>
            </a:r>
            <a:endParaRPr sz="18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58" name="Google Shape;35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9" name="Google Shape;359;p36"/>
          <p:cNvPicPr preferRelativeResize="0"/>
          <p:nvPr/>
        </p:nvPicPr>
        <p:blipFill rotWithShape="1">
          <a:blip r:embed="rId3">
            <a:alphaModFix/>
          </a:blip>
          <a:srcRect b="25589" l="0" r="0" t="0"/>
          <a:stretch/>
        </p:blipFill>
        <p:spPr>
          <a:xfrm>
            <a:off x="499725" y="293550"/>
            <a:ext cx="3691749" cy="198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6"/>
          <p:cNvPicPr preferRelativeResize="0"/>
          <p:nvPr/>
        </p:nvPicPr>
        <p:blipFill rotWithShape="1">
          <a:blip r:embed="rId4">
            <a:alphaModFix/>
          </a:blip>
          <a:srcRect b="16282" l="0" r="65865" t="0"/>
          <a:stretch/>
        </p:blipFill>
        <p:spPr>
          <a:xfrm>
            <a:off x="1422401" y="2938650"/>
            <a:ext cx="1846399" cy="19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6"/>
          <p:cNvSpPr/>
          <p:nvPr/>
        </p:nvSpPr>
        <p:spPr>
          <a:xfrm>
            <a:off x="2212250" y="2401788"/>
            <a:ext cx="266700" cy="519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7"/>
          <p:cNvSpPr txBox="1"/>
          <p:nvPr>
            <p:ph idx="1" type="body"/>
          </p:nvPr>
        </p:nvSpPr>
        <p:spPr>
          <a:xfrm>
            <a:off x="311700" y="341125"/>
            <a:ext cx="8520600" cy="43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50"/>
              <a:t>Objectifs du projet</a:t>
            </a:r>
            <a:endParaRPr b="1" sz="2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T Sans Narrow"/>
              <a:buChar char="-"/>
            </a:pPr>
            <a:r>
              <a:rPr lang="fr" sz="2000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Méthode pour fournir un maillage adaptable à chaque individu à partir d’images médicales et un maillage de référence</a:t>
            </a:r>
            <a:endParaRPr sz="20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T Sans Narrow"/>
              <a:buChar char="-"/>
            </a:pPr>
            <a:r>
              <a:rPr lang="fr" sz="2000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Automatiser le processus pour obtenir le maillage en moins de temps possible</a:t>
            </a:r>
            <a:endParaRPr sz="20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67" name="Google Shape;36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3" name="Google Shape;37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850" y="612050"/>
            <a:ext cx="6539700" cy="39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9" name="Google Shape;37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2375" y="412713"/>
            <a:ext cx="5598900" cy="431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0"/>
          <p:cNvSpPr txBox="1"/>
          <p:nvPr>
            <p:ph type="title"/>
          </p:nvPr>
        </p:nvSpPr>
        <p:spPr>
          <a:xfrm>
            <a:off x="1440300" y="1802550"/>
            <a:ext cx="62634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300">
                <a:solidFill>
                  <a:srgbClr val="0C343D"/>
                </a:solidFill>
              </a:rPr>
              <a:t>2.	Automatisation de la segmentation</a:t>
            </a:r>
            <a:endParaRPr sz="4300">
              <a:solidFill>
                <a:srgbClr val="0C343D"/>
              </a:solidFill>
            </a:endParaRPr>
          </a:p>
        </p:txBody>
      </p:sp>
      <p:sp>
        <p:nvSpPr>
          <p:cNvPr id="385" name="Google Shape;385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1" name="Google Shape;39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7301" y="529925"/>
            <a:ext cx="4749374" cy="37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1"/>
          <p:cNvSpPr txBox="1"/>
          <p:nvPr/>
        </p:nvSpPr>
        <p:spPr>
          <a:xfrm>
            <a:off x="2125699" y="4317425"/>
            <a:ext cx="529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T Sans Narrow"/>
                <a:ea typeface="PT Sans Narrow"/>
                <a:cs typeface="PT Sans Narrow"/>
                <a:sym typeface="PT Sans Narrow"/>
              </a:rPr>
              <a:t>Ouverture d’un fichier DICOM + segmentation semi-automatique sur ITK-Snap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dustrial Preliminary Project by Slidesgo">
  <a:themeElements>
    <a:clrScheme name="Simple Light">
      <a:dk1>
        <a:srgbClr val="202A41"/>
      </a:dk1>
      <a:lt1>
        <a:srgbClr val="FFFFFF"/>
      </a:lt1>
      <a:dk2>
        <a:srgbClr val="516988"/>
      </a:dk2>
      <a:lt2>
        <a:srgbClr val="D3E1F1"/>
      </a:lt2>
      <a:accent1>
        <a:srgbClr val="90ABCE"/>
      </a:accent1>
      <a:accent2>
        <a:srgbClr val="6E86A5"/>
      </a:accent2>
      <a:accent3>
        <a:srgbClr val="F5F4F3"/>
      </a:accent3>
      <a:accent4>
        <a:srgbClr val="FFFFFF"/>
      </a:accent4>
      <a:accent5>
        <a:srgbClr val="FFFFFF"/>
      </a:accent5>
      <a:accent6>
        <a:srgbClr val="FFFFFF"/>
      </a:accent6>
      <a:hlink>
        <a:srgbClr val="202A4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